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88"/>
  </p:notesMasterIdLst>
  <p:handoutMasterIdLst>
    <p:handoutMasterId r:id="rId89"/>
  </p:handoutMasterIdLst>
  <p:sldIdLst>
    <p:sldId id="256" r:id="rId2"/>
    <p:sldId id="261" r:id="rId3"/>
    <p:sldId id="262" r:id="rId4"/>
    <p:sldId id="263" r:id="rId5"/>
    <p:sldId id="264" r:id="rId6"/>
    <p:sldId id="265" r:id="rId7"/>
    <p:sldId id="266" r:id="rId8"/>
    <p:sldId id="267" r:id="rId9"/>
    <p:sldId id="268" r:id="rId10"/>
    <p:sldId id="273" r:id="rId11"/>
    <p:sldId id="269" r:id="rId12"/>
    <p:sldId id="270" r:id="rId13"/>
    <p:sldId id="271" r:id="rId14"/>
    <p:sldId id="272" r:id="rId15"/>
    <p:sldId id="274" r:id="rId16"/>
    <p:sldId id="275" r:id="rId17"/>
    <p:sldId id="276" r:id="rId18"/>
    <p:sldId id="277" r:id="rId19"/>
    <p:sldId id="278" r:id="rId20"/>
    <p:sldId id="279" r:id="rId21"/>
    <p:sldId id="280" r:id="rId22"/>
    <p:sldId id="281" r:id="rId23"/>
    <p:sldId id="347"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45" r:id="rId42"/>
    <p:sldId id="300" r:id="rId43"/>
    <p:sldId id="301" r:id="rId44"/>
    <p:sldId id="305" r:id="rId45"/>
    <p:sldId id="302" r:id="rId46"/>
    <p:sldId id="303" r:id="rId47"/>
    <p:sldId id="304"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259" r:id="rId87"/>
  </p:sldIdLst>
  <p:sldSz cx="10058400" cy="77724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68">
          <p15:clr>
            <a:srgbClr val="A4A3A4"/>
          </p15:clr>
        </p15:guide>
        <p15:guide id="2" pos="244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bie" initials="MD"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A31F"/>
    <a:srgbClr val="243F87"/>
    <a:srgbClr val="EEBB00"/>
    <a:srgbClr val="0E25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74373" autoAdjust="0"/>
  </p:normalViewPr>
  <p:slideViewPr>
    <p:cSldViewPr>
      <p:cViewPr varScale="1">
        <p:scale>
          <a:sx n="87" d="100"/>
          <a:sy n="87" d="100"/>
        </p:scale>
        <p:origin x="2214" y="90"/>
      </p:cViewPr>
      <p:guideLst>
        <p:guide orient="horz" pos="2880"/>
        <p:guide pos="2160"/>
      </p:guideLst>
    </p:cSldViewPr>
  </p:slideViewPr>
  <p:notesTextViewPr>
    <p:cViewPr>
      <p:scale>
        <a:sx n="100" d="100"/>
        <a:sy n="100" d="100"/>
      </p:scale>
      <p:origin x="0" y="0"/>
    </p:cViewPr>
  </p:notesTextViewPr>
  <p:notesViewPr>
    <p:cSldViewPr>
      <p:cViewPr>
        <p:scale>
          <a:sx n="75" d="100"/>
          <a:sy n="75" d="100"/>
        </p:scale>
        <p:origin x="-3876" y="-138"/>
      </p:cViewPr>
      <p:guideLst>
        <p:guide orient="horz" pos="3168"/>
        <p:guide pos="244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368531" cy="503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402643" y="0"/>
            <a:ext cx="3368531" cy="503332"/>
          </a:xfrm>
          <a:prstGeom prst="rect">
            <a:avLst/>
          </a:prstGeom>
        </p:spPr>
        <p:txBody>
          <a:bodyPr vert="horz" lIns="91440" tIns="45720" rIns="91440" bIns="45720" rtlCol="0"/>
          <a:lstStyle>
            <a:lvl1pPr algn="r">
              <a:defRPr sz="1200"/>
            </a:lvl1pPr>
          </a:lstStyle>
          <a:p>
            <a:fld id="{A977FBC9-D722-4CCF-BE87-05562A341495}" type="datetimeFigureOut">
              <a:rPr lang="en-US" smtClean="0"/>
              <a:t>6/15/2016</a:t>
            </a:fld>
            <a:endParaRPr lang="en-US"/>
          </a:p>
        </p:txBody>
      </p:sp>
      <p:sp>
        <p:nvSpPr>
          <p:cNvPr id="4" name="Footer Placeholder 3"/>
          <p:cNvSpPr>
            <a:spLocks noGrp="1"/>
          </p:cNvSpPr>
          <p:nvPr>
            <p:ph type="ftr" sz="quarter" idx="2"/>
          </p:nvPr>
        </p:nvSpPr>
        <p:spPr>
          <a:xfrm>
            <a:off x="0" y="9555071"/>
            <a:ext cx="3368531" cy="50333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402643" y="9555071"/>
            <a:ext cx="3368531" cy="503330"/>
          </a:xfrm>
          <a:prstGeom prst="rect">
            <a:avLst/>
          </a:prstGeom>
        </p:spPr>
        <p:txBody>
          <a:bodyPr vert="horz" lIns="91440" tIns="45720" rIns="91440" bIns="45720" rtlCol="0" anchor="b"/>
          <a:lstStyle>
            <a:lvl1pPr algn="r">
              <a:defRPr sz="1200"/>
            </a:lvl1pPr>
          </a:lstStyle>
          <a:p>
            <a:fld id="{BFA8434F-E8AC-4392-A0C2-05767F88D328}" type="slidenum">
              <a:rPr lang="en-US" smtClean="0"/>
              <a:t>‹#›</a:t>
            </a:fld>
            <a:endParaRPr lang="en-US"/>
          </a:p>
        </p:txBody>
      </p:sp>
    </p:spTree>
    <p:extLst>
      <p:ext uri="{BB962C8B-B14F-4D97-AF65-F5344CB8AC3E}">
        <p14:creationId xmlns:p14="http://schemas.microsoft.com/office/powerpoint/2010/main" val="266048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1690688" y="1257300"/>
            <a:ext cx="4391025" cy="33940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777731" y="4840194"/>
            <a:ext cx="6216939" cy="396090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5"/>
          </p:nvPr>
        </p:nvSpPr>
        <p:spPr>
          <a:xfrm>
            <a:off x="4402643" y="9555071"/>
            <a:ext cx="3368531" cy="503330"/>
          </a:xfrm>
          <a:prstGeom prst="rect">
            <a:avLst/>
          </a:prstGeom>
        </p:spPr>
        <p:txBody>
          <a:bodyPr vert="horz" lIns="91440" tIns="45720" rIns="91440" bIns="45720" rtlCol="0" anchor="b"/>
          <a:lstStyle>
            <a:lvl1pPr algn="r">
              <a:defRPr sz="1200"/>
            </a:lvl1pPr>
          </a:lstStyle>
          <a:p>
            <a:fld id="{82FE74C8-167E-4E62-BB91-BD967FD09CE9}" type="slidenum">
              <a:rPr lang="en-US" smtClean="0"/>
              <a:t>‹#›</a:t>
            </a:fld>
            <a:endParaRPr lang="en-US"/>
          </a:p>
        </p:txBody>
      </p:sp>
    </p:spTree>
    <p:extLst>
      <p:ext uri="{BB962C8B-B14F-4D97-AF65-F5344CB8AC3E}">
        <p14:creationId xmlns:p14="http://schemas.microsoft.com/office/powerpoint/2010/main" val="1503826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wordle.ne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139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This curriculum was created to aid in the training of data collectors in the field across various contexts worldwide. You will learn how to collect data on caregiver and child well-being by administering a questionnaire to caregivers. </a:t>
            </a:r>
          </a:p>
          <a:p>
            <a:endParaRPr lang="en-US" dirty="0" smtClean="0"/>
          </a:p>
          <a:p>
            <a:r>
              <a:rPr lang="en-US" i="1" dirty="0" smtClean="0"/>
              <a:t>Facilitator knows:</a:t>
            </a:r>
            <a:r>
              <a:rPr lang="en-US" dirty="0" smtClean="0"/>
              <a:t> The questionnaire is intended to be administered by trained data collectors. This curriculum was created to aid in training data collectors in the field across various contexts worldwide.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11151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Review content on this slide to provide participants with an overview of</a:t>
            </a:r>
            <a:r>
              <a:rPr lang="en-US" baseline="0" dirty="0" smtClean="0"/>
              <a:t> PEPFAR. </a:t>
            </a:r>
            <a:endParaRPr lang="en-US"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31743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Review content on this slide and the next slide</a:t>
            </a:r>
            <a:r>
              <a:rPr lang="en-US" baseline="0" dirty="0" smtClean="0"/>
              <a:t> to provide information on PEPFAR’s MER for OVC.</a:t>
            </a:r>
            <a:endParaRPr lang="en-US"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40869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43521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Prior to the workshop, review this slide and adapt it to reflect your survey.</a:t>
            </a:r>
          </a:p>
          <a:p>
            <a:endParaRPr lang="en-US" dirty="0" smtClean="0"/>
          </a:p>
          <a:p>
            <a:r>
              <a:rPr lang="en-US" dirty="0" smtClean="0"/>
              <a:t>[Read the slide.]</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0869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says:</a:t>
            </a:r>
            <a:r>
              <a:rPr lang="en-US" dirty="0" smtClean="0"/>
              <a:t> In order to collect data on child well-being, we need data collection tools. For this study, we are using one questionnaire. This</a:t>
            </a:r>
            <a:r>
              <a:rPr lang="en-US" baseline="0" dirty="0" smtClean="0"/>
              <a:t> questionnaire is </a:t>
            </a:r>
            <a:r>
              <a:rPr lang="en-US" dirty="0" smtClean="0"/>
              <a:t>administered to the household caregiver. You will learn how to use it effectively at this training. </a:t>
            </a:r>
          </a:p>
          <a:p>
            <a:pPr defTabSz="462229" eaLnBrk="1" hangingPunct="1">
              <a:spcBef>
                <a:spcPct val="0"/>
              </a:spcBef>
            </a:pPr>
            <a:endParaRPr lang="en-US" dirty="0" smtClean="0"/>
          </a:p>
          <a:p>
            <a:pPr defTabSz="462229" eaLnBrk="1" hangingPunct="1">
              <a:spcBef>
                <a:spcPct val="0"/>
              </a:spcBef>
            </a:pPr>
            <a:r>
              <a:rPr lang="en-US" i="1" dirty="0" smtClean="0"/>
              <a:t>Facilitator knows: </a:t>
            </a:r>
            <a:r>
              <a:rPr lang="en-US" dirty="0" smtClean="0"/>
              <a:t>U.S. government and other investments in programs to improve the well-being of OVC</a:t>
            </a:r>
            <a:r>
              <a:rPr lang="en-US" baseline="0" dirty="0" smtClean="0"/>
              <a:t> </a:t>
            </a:r>
            <a:r>
              <a:rPr lang="en-US" dirty="0" smtClean="0"/>
              <a:t>and their households have been substantial. Yet, the impact of this investment is uncertain and there are still questions regarding “what works” in improving OVC well-being. One of the challenges to understanding impact is the lack of standardized measures and measurement tools for child and household well-being that are tailored to the OVC population. </a:t>
            </a:r>
          </a:p>
          <a:p>
            <a:pPr defTabSz="462229"/>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5753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says:</a:t>
            </a:r>
            <a:r>
              <a:rPr lang="en-US" dirty="0" smtClean="0"/>
              <a:t> [Read/review the bullets on the slide.] </a:t>
            </a:r>
          </a:p>
          <a:p>
            <a:pPr defTabSz="462229" eaLnBrk="1" hangingPunct="1">
              <a:spcBef>
                <a:spcPct val="0"/>
              </a:spcBef>
            </a:pPr>
            <a:endParaRPr lang="en-US" i="1" dirty="0" smtClean="0"/>
          </a:p>
          <a:p>
            <a:pPr defTabSz="462229" eaLnBrk="1" hangingPunct="1">
              <a:spcBef>
                <a:spcPct val="0"/>
              </a:spcBef>
            </a:pPr>
            <a:r>
              <a:rPr lang="en-US" i="1" dirty="0" smtClean="0"/>
              <a:t>Facilitator does: </a:t>
            </a:r>
            <a:r>
              <a:rPr lang="en-US" dirty="0" smtClean="0"/>
              <a:t>Using this slide and the next, orient the participants to the eight overall learning objectives around which the training program was designed. As you review the objectives, check to confirm that the participants understand the material.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64090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62761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Please suggest ground rules for our work together over the next days. Can I have a volunteer to record these on this flip chart paper? Thank you. </a:t>
            </a:r>
          </a:p>
          <a:p>
            <a:endParaRPr lang="en-US" dirty="0" smtClean="0"/>
          </a:p>
          <a:p>
            <a:r>
              <a:rPr lang="en-US" dirty="0" smtClean="0"/>
              <a:t>Now, let’s agree on a basic set of rules.</a:t>
            </a:r>
          </a:p>
          <a:p>
            <a:r>
              <a:rPr lang="en-US" dirty="0" smtClean="0"/>
              <a:t> </a:t>
            </a:r>
          </a:p>
          <a:p>
            <a:r>
              <a:rPr lang="en-US" i="1" dirty="0" smtClean="0"/>
              <a:t>Facilitator does: </a:t>
            </a:r>
            <a:r>
              <a:rPr lang="en-US" dirty="0" smtClean="0"/>
              <a:t>Facilitate a brainstorm session to generate ground rules for the workshop. </a:t>
            </a:r>
            <a:r>
              <a:rPr lang="en-US" baseline="0" dirty="0" smtClean="0"/>
              <a:t>Examples are </a:t>
            </a:r>
            <a:r>
              <a:rPr lang="en-US" dirty="0" smtClean="0"/>
              <a:t>“be on time,” “one person talks at a time,” or “listen to others.” </a:t>
            </a:r>
          </a:p>
          <a:p>
            <a:endParaRPr lang="en-US" dirty="0" smtClean="0"/>
          </a:p>
          <a:p>
            <a:r>
              <a:rPr lang="en-US" dirty="0" smtClean="0"/>
              <a:t>While a volunteer records suggestions on the flip chart paper, talk through the list.</a:t>
            </a:r>
          </a:p>
          <a:p>
            <a:endParaRPr lang="en-US" dirty="0" smtClean="0"/>
          </a:p>
          <a:p>
            <a:r>
              <a:rPr lang="en-US" dirty="0" smtClean="0"/>
              <a:t>If not proposed independently by a participant, include a ground rule about participant confidentiality and freedom to speak on sensitive issues and scenarios. Once the list is complete, ask the volunteer to post a legible version of the ground rules in the training room.</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73352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Pair up using your colleagues’ favorite foods. You shared your favorite foods when we introduced</a:t>
            </a:r>
            <a:r>
              <a:rPr lang="en-US" baseline="0" dirty="0" smtClean="0"/>
              <a:t> ourselves</a:t>
            </a:r>
            <a:r>
              <a:rPr lang="en-US" dirty="0" smtClean="0"/>
              <a:t>. Now pair up with a new partner. If you were chocolate and peanut sauce together before, then this time peanut sauce pairs with fish and rice or some such.</a:t>
            </a:r>
          </a:p>
          <a:p>
            <a:r>
              <a:rPr lang="en-US" dirty="0" smtClean="0"/>
              <a:t>  </a:t>
            </a:r>
          </a:p>
          <a:p>
            <a:r>
              <a:rPr lang="en-US" i="1" dirty="0" smtClean="0"/>
              <a:t>Facilitator does: </a:t>
            </a:r>
            <a:r>
              <a:rPr lang="en-US" dirty="0" smtClean="0"/>
              <a:t>Ask each pair to discuss his/her expectations of and reservations about the training. After the exchange, the pairs share their findings with the whole group. Document the responses on a flip chart for later reference.</a:t>
            </a:r>
          </a:p>
          <a:p>
            <a:endParaRPr lang="en-US" dirty="0" smtClean="0"/>
          </a:p>
          <a:p>
            <a:pPr eaLnBrk="1" hangingPunct="1">
              <a:spcBef>
                <a:spcPct val="0"/>
              </a:spcBef>
            </a:pPr>
            <a:r>
              <a:rPr lang="en-US" i="1" dirty="0" smtClean="0"/>
              <a:t>Facilitator knows: </a:t>
            </a:r>
            <a:r>
              <a:rPr lang="en-US" dirty="0" smtClean="0"/>
              <a:t>These are aspects about one another that participants will remember and will give them associations that help them connect with one another. You can also use this method to make groups of three if you’d rather have larger groups for this activity.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09581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2485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Plan to spend 15 minutes on Module 1b.</a:t>
            </a:r>
          </a:p>
          <a:p>
            <a:endParaRPr lang="en-US" dirty="0"/>
          </a:p>
          <a:p>
            <a:r>
              <a:rPr lang="en-US" dirty="0" smtClean="0"/>
              <a:t>Tell participants that they will now transition to constructing a working understanding of well-being.</a:t>
            </a:r>
          </a:p>
          <a:p>
            <a:endParaRPr lang="en-US" dirty="0" smtClean="0"/>
          </a:p>
          <a:p>
            <a:r>
              <a:rPr lang="en-US" i="1" dirty="0" smtClean="0"/>
              <a:t>Facilitator knows:</a:t>
            </a:r>
            <a:r>
              <a:rPr lang="en-US" dirty="0" smtClean="0"/>
              <a:t> In this session, participants will define well-being by moving from their childhood memories to considering the elements that make up well-being and describing and defining the construct together. Defining well-being and defining OVC are important components of session 1b.</a:t>
            </a:r>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84173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[read slide]</a:t>
            </a:r>
          </a:p>
          <a:p>
            <a:endParaRPr lang="en-US" b="1" dirty="0" smtClean="0"/>
          </a:p>
          <a:p>
            <a:r>
              <a:rPr lang="en-US" i="1" dirty="0" smtClean="0"/>
              <a:t>Facilitator does: </a:t>
            </a:r>
            <a:r>
              <a:rPr lang="en-US" dirty="0" smtClean="0"/>
              <a:t>As participants start sharing, see if these categories come up: Family members? Food? Your home? Friends? School? </a:t>
            </a:r>
          </a:p>
          <a:p>
            <a:r>
              <a:rPr lang="en-US" dirty="0" smtClean="0"/>
              <a:t>Participants may call out many elements from their own childhood memories: food, home/house, siblings, parents, relatives, etc. Let them generate these categories first before you mention them. </a:t>
            </a:r>
          </a:p>
          <a:p>
            <a:endParaRPr lang="en-US" dirty="0" smtClean="0"/>
          </a:p>
          <a:p>
            <a:r>
              <a:rPr lang="en-US" dirty="0" smtClean="0"/>
              <a:t>Have a participant from this plenary group session serve as scribe and write these words on flip chart paper. If you have an Internet connection, you can record them in a Google Doc that is projected for all to see. Then, later, copy and paste all of the terms into </a:t>
            </a:r>
            <a:r>
              <a:rPr lang="en-US" dirty="0" err="1" smtClean="0"/>
              <a:t>Wordle</a:t>
            </a:r>
            <a:r>
              <a:rPr lang="en-US" dirty="0" smtClean="0"/>
              <a:t> and unveil a </a:t>
            </a:r>
            <a:r>
              <a:rPr lang="en-US" dirty="0" err="1" smtClean="0"/>
              <a:t>Wordle</a:t>
            </a:r>
            <a:r>
              <a:rPr lang="en-US" dirty="0" smtClean="0"/>
              <a:t> of all of these brainstormed words. To</a:t>
            </a:r>
            <a:r>
              <a:rPr lang="en-US" baseline="0" dirty="0" smtClean="0"/>
              <a:t> do this, go to </a:t>
            </a:r>
            <a:r>
              <a:rPr lang="en-US" u="sng" dirty="0" smtClean="0">
                <a:hlinkClick r:id="rId3"/>
              </a:rPr>
              <a:t>http://www.wordle.net/</a:t>
            </a:r>
            <a:r>
              <a:rPr lang="en-US" dirty="0" smtClean="0"/>
              <a:t>.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84579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eaLnBrk="1" hangingPunct="1">
              <a:spcBef>
                <a:spcPct val="0"/>
              </a:spcBef>
            </a:pPr>
            <a:r>
              <a:rPr lang="en-US" i="1" dirty="0" smtClean="0"/>
              <a:t>Facilitator says: </a:t>
            </a:r>
            <a:r>
              <a:rPr lang="en-US" dirty="0" smtClean="0"/>
              <a:t>Break into groups of three (or choose a number that works for the number of participants you have). Create a one- or two-sentence definition of well-being with your group members. Write it down on an index card or a paper in your training packet.</a:t>
            </a:r>
          </a:p>
          <a:p>
            <a:pPr eaLnBrk="1" hangingPunct="1">
              <a:spcBef>
                <a:spcPct val="0"/>
              </a:spcBef>
            </a:pPr>
            <a:endParaRPr lang="en-US" dirty="0" smtClean="0"/>
          </a:p>
          <a:p>
            <a:pPr eaLnBrk="1" hangingPunct="1">
              <a:spcBef>
                <a:spcPct val="0"/>
              </a:spcBef>
            </a:pPr>
            <a:r>
              <a:rPr lang="en-US" dirty="0" smtClean="0"/>
              <a:t>Now, in the full group, which groups would like to quickly share their definitions?</a:t>
            </a:r>
          </a:p>
          <a:p>
            <a:pPr eaLnBrk="1" hangingPunct="1">
              <a:spcBef>
                <a:spcPct val="0"/>
              </a:spcBef>
            </a:pPr>
            <a:endParaRPr lang="en-US" i="1" dirty="0" smtClean="0"/>
          </a:p>
          <a:p>
            <a:pPr eaLnBrk="1" hangingPunct="1">
              <a:spcBef>
                <a:spcPct val="0"/>
              </a:spcBef>
            </a:pPr>
            <a:r>
              <a:rPr lang="en-US" i="1" dirty="0" smtClean="0"/>
              <a:t>Facilitator does: </a:t>
            </a:r>
            <a:r>
              <a:rPr lang="en-US" dirty="0" smtClean="0"/>
              <a:t>Note that participants are aiming to define “well-being” in general, rather than “childhood” well-being. Once each group has generated a draft, invite them to share it with the plenary. Take comments or questions for clarification.</a:t>
            </a:r>
          </a:p>
          <a:p>
            <a:pPr eaLnBrk="1" hangingPunct="1">
              <a:spcBef>
                <a:spcPct val="0"/>
              </a:spcBef>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77205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eaLnBrk="1" hangingPunct="1">
              <a:spcBef>
                <a:spcPct val="0"/>
              </a:spcBef>
            </a:pPr>
            <a:r>
              <a:rPr lang="en-US" i="1" dirty="0" smtClean="0"/>
              <a:t>Facilitator says: </a:t>
            </a:r>
            <a:r>
              <a:rPr lang="en-US" dirty="0" smtClean="0"/>
              <a:t>Break into groups of three (or choose a number that works for the number of participants you have). Create a one- or two-sentence definition of well-being with your group members. Write it down on an index card or a paper in your training packet.</a:t>
            </a:r>
          </a:p>
          <a:p>
            <a:pPr eaLnBrk="1" hangingPunct="1">
              <a:spcBef>
                <a:spcPct val="0"/>
              </a:spcBef>
            </a:pPr>
            <a:endParaRPr lang="en-US" dirty="0" smtClean="0"/>
          </a:p>
          <a:p>
            <a:pPr eaLnBrk="1" hangingPunct="1">
              <a:spcBef>
                <a:spcPct val="0"/>
              </a:spcBef>
            </a:pPr>
            <a:r>
              <a:rPr lang="en-US" dirty="0" smtClean="0"/>
              <a:t>Now, in the full group, which groups would like to quickly share their definitions?</a:t>
            </a:r>
          </a:p>
          <a:p>
            <a:pPr eaLnBrk="1" hangingPunct="1">
              <a:spcBef>
                <a:spcPct val="0"/>
              </a:spcBef>
            </a:pPr>
            <a:endParaRPr lang="en-US" i="1" dirty="0" smtClean="0"/>
          </a:p>
          <a:p>
            <a:pPr eaLnBrk="1" hangingPunct="1">
              <a:spcBef>
                <a:spcPct val="0"/>
              </a:spcBef>
            </a:pPr>
            <a:r>
              <a:rPr lang="en-US" i="1" dirty="0" smtClean="0"/>
              <a:t>Facilitator does: </a:t>
            </a:r>
            <a:r>
              <a:rPr lang="en-US" i="0" dirty="0" smtClean="0"/>
              <a:t>Plan</a:t>
            </a:r>
            <a:r>
              <a:rPr lang="en-US" i="0" baseline="0" dirty="0" smtClean="0"/>
              <a:t> to spend 1 hour on Module 1c. </a:t>
            </a:r>
            <a:r>
              <a:rPr lang="en-US" dirty="0" smtClean="0"/>
              <a:t>Note that participants are aiming to define “well-being” in general, rather than “childhood” well-being. Once each group has generated a draft, invite them to share it with the plenary. Take comments or questions for clarification.</a:t>
            </a:r>
          </a:p>
          <a:p>
            <a:pPr eaLnBrk="1" hangingPunct="1">
              <a:spcBef>
                <a:spcPct val="0"/>
              </a:spcBef>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77205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Measuring the well-being of OVC and their caregivers is the central aim of your job as a data collector. You will be using a questionnaire to measure well-being. (This training could be for a program evaluation or for outcomes monitoring. Our study is ___________.) </a:t>
            </a:r>
          </a:p>
          <a:p>
            <a:r>
              <a:rPr lang="en-US" dirty="0" smtClean="0"/>
              <a:t> </a:t>
            </a:r>
          </a:p>
          <a:p>
            <a:r>
              <a:rPr lang="en-US" dirty="0" smtClean="0"/>
              <a:t>Why do we measure the well-being of OVC and their caregivers? So that we can see if our efforts to improve OVC well-being are having an impact. So that we understand how well or how poorly OVC are faring. So that we can make the necessary changes in our interventions, programs, and policy to improve their impact on OVC households.  So</a:t>
            </a:r>
            <a:r>
              <a:rPr lang="en-US" baseline="0" dirty="0" smtClean="0"/>
              <a:t> that we are able to make decisions related to how to prioritize certain geographic regions within a country.</a:t>
            </a:r>
            <a:endParaRPr lang="en-US" dirty="0" smtClean="0"/>
          </a:p>
          <a:p>
            <a:endParaRPr lang="en-US" i="1" dirty="0" smtClean="0"/>
          </a:p>
          <a:p>
            <a:endParaRPr lang="en-US" i="1" dirty="0" smtClean="0"/>
          </a:p>
          <a:p>
            <a:r>
              <a:rPr lang="en-US" i="1" dirty="0" smtClean="0"/>
              <a:t>Facilitator does</a:t>
            </a:r>
            <a:r>
              <a:rPr lang="en-US" dirty="0" smtClean="0"/>
              <a:t>: Present the question and reasons that appear on the slide. Check to see if participants have questions or need clarification. </a:t>
            </a:r>
          </a:p>
          <a:p>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77110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924458">
              <a:defRPr/>
            </a:pPr>
            <a:r>
              <a:rPr lang="en-US" i="1" dirty="0" smtClean="0"/>
              <a:t>Facilitator says:</a:t>
            </a:r>
            <a:r>
              <a:rPr lang="en-US" i="1" baseline="0" dirty="0" smtClean="0"/>
              <a:t> </a:t>
            </a:r>
            <a:r>
              <a:rPr lang="en-US" i="0" baseline="0" dirty="0" smtClean="0"/>
              <a:t>Outcome indicators like the MER can be gathered through program evaluation or outcomes monitoring.</a:t>
            </a:r>
            <a:r>
              <a:rPr lang="en-US" i="1" dirty="0" smtClean="0"/>
              <a:t> </a:t>
            </a:r>
            <a:r>
              <a:rPr lang="en-US" dirty="0" smtClean="0"/>
              <a:t>In the context of the MER, outcomes monitoring is defined as the routine and systematic collection of information on the intended results of program interventions: in the case of OVC programs, the well-being of program beneficiaries. </a:t>
            </a:r>
          </a:p>
          <a:p>
            <a:pPr defTabSz="924458">
              <a:defRPr/>
            </a:pPr>
            <a:endParaRPr lang="en-US" i="1" dirty="0" smtClean="0"/>
          </a:p>
          <a:p>
            <a:pPr defTabSz="924458">
              <a:defRPr/>
            </a:pPr>
            <a:r>
              <a:rPr lang="en-US" dirty="0" smtClean="0"/>
              <a:t>The difference between outcomes monitoring and program evaluation is that monitoring </a:t>
            </a:r>
            <a:r>
              <a:rPr lang="en-US" b="1" dirty="0" smtClean="0"/>
              <a:t>measures change </a:t>
            </a:r>
            <a:r>
              <a:rPr lang="en-US" dirty="0" smtClean="0"/>
              <a:t>in the indicator, while evaluation aims to </a:t>
            </a:r>
            <a:r>
              <a:rPr lang="en-US" b="1" dirty="0" smtClean="0"/>
              <a:t>attribute observed changes </a:t>
            </a:r>
            <a:r>
              <a:rPr lang="en-US" dirty="0" smtClean="0"/>
              <a:t>to programs or interventions, usually by comparing program beneficiaries to similar people who did not receive the program or intervention.</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6399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924458">
              <a:defRPr/>
            </a:pPr>
            <a:r>
              <a:rPr lang="en-US" i="1" dirty="0" smtClean="0"/>
              <a:t>Facilitator</a:t>
            </a:r>
            <a:r>
              <a:rPr lang="en-US" i="1" baseline="0" dirty="0" smtClean="0"/>
              <a:t> says</a:t>
            </a:r>
            <a:r>
              <a:rPr lang="en-US" baseline="0" dirty="0" smtClean="0"/>
              <a:t>: (Read the slide.)</a:t>
            </a:r>
          </a:p>
          <a:p>
            <a:pPr defTabSz="924458">
              <a:defRPr/>
            </a:pPr>
            <a:endParaRPr lang="en-US" baseline="0" dirty="0" smtClean="0"/>
          </a:p>
          <a:p>
            <a:pPr defTabSz="924458">
              <a:defRPr/>
            </a:pPr>
            <a:r>
              <a:rPr lang="en-US" dirty="0" smtClean="0"/>
              <a:t>MER indicators have replaced the PEPFAR Next Generation Indicators (NGI). </a:t>
            </a:r>
          </a:p>
          <a:p>
            <a:endParaRPr lang="en-US"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38853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924458">
              <a:defRPr/>
            </a:pPr>
            <a:r>
              <a:rPr lang="en-US" i="1" dirty="0" smtClean="0"/>
              <a:t>Facilitator says</a:t>
            </a:r>
            <a:r>
              <a:rPr lang="en-US" dirty="0" smtClean="0"/>
              <a:t>: The PEPFAR MER essential survey indicators for OVC programs reflect internationally-accepted developmental milestones and collectively measure holistic well-being of children and their families over time. Indicators track the ways OVC programming gains from and contributes to the broader HIV and child protection response (PEPFAR, 2012; U.S. government, 2012).</a:t>
            </a:r>
          </a:p>
          <a:p>
            <a:pPr defTabSz="924458">
              <a:defRPr/>
            </a:pPr>
            <a:endParaRPr lang="en-US" dirty="0" smtClean="0"/>
          </a:p>
          <a:p>
            <a:pPr defTabSz="924458">
              <a:defRPr/>
            </a:pPr>
            <a:r>
              <a:rPr lang="en-US" dirty="0" smtClean="0"/>
              <a:t>PEPFAR-funded service delivery programs are not expected to collect the</a:t>
            </a:r>
            <a:r>
              <a:rPr lang="en-US" baseline="0" dirty="0" smtClean="0"/>
              <a:t> </a:t>
            </a:r>
            <a:r>
              <a:rPr lang="en-US" dirty="0" smtClean="0"/>
              <a:t>MER essential survey indicators. Missions are expected to procure data collection services from an appropriate source to enable the tracking of the MER essential survey indicators. Implementing</a:t>
            </a:r>
            <a:r>
              <a:rPr lang="en-US" baseline="0" dirty="0" smtClean="0"/>
              <a:t> partners are required to enter the data into DATIM for reporting purposes.</a:t>
            </a:r>
            <a:endParaRPr lang="en-US" dirty="0" smtClean="0"/>
          </a:p>
          <a:p>
            <a:pPr defTabSz="924458">
              <a:defRPr/>
            </a:pP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399118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says</a:t>
            </a:r>
            <a:r>
              <a:rPr lang="en-US" dirty="0" smtClean="0"/>
              <a:t>: </a:t>
            </a:r>
            <a:r>
              <a:rPr lang="en-US" i="0" dirty="0" smtClean="0"/>
              <a:t>[Read the slide.]</a:t>
            </a:r>
          </a:p>
          <a:p>
            <a:pPr defTabSz="924458">
              <a:defRPr/>
            </a:pPr>
            <a:endParaRPr lang="en-US" i="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027885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says</a:t>
            </a:r>
            <a:r>
              <a:rPr lang="en-US" dirty="0" smtClean="0"/>
              <a:t>: </a:t>
            </a:r>
            <a:r>
              <a:rPr lang="en-US" i="0" dirty="0" smtClean="0"/>
              <a:t>[Read the slide.]</a:t>
            </a:r>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13439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Review content on this slide to provide participants with an overview for the day.</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29259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says</a:t>
            </a:r>
            <a:r>
              <a:rPr lang="en-US" dirty="0" smtClean="0"/>
              <a:t>: </a:t>
            </a:r>
            <a:r>
              <a:rPr lang="en-US" i="0" dirty="0" smtClean="0"/>
              <a:t>[Read the slide.]</a:t>
            </a:r>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03078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i="1" dirty="0" smtClean="0"/>
              <a:t>Facilitator does: </a:t>
            </a:r>
            <a:r>
              <a:rPr lang="en-US" dirty="0" smtClean="0"/>
              <a:t>Read the slide, allowing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99636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 allowing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9948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i="0" dirty="0" smtClean="0"/>
              <a:t>R</a:t>
            </a:r>
            <a:r>
              <a:rPr lang="en-US" dirty="0" smtClean="0"/>
              <a:t>ead the slide, allowing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950006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 Allow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949156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i="0" dirty="0" smtClean="0"/>
              <a:t>[R</a:t>
            </a:r>
            <a:r>
              <a:rPr lang="en-US" dirty="0" smtClean="0"/>
              <a:t>ead the slide.] Allow</a:t>
            </a:r>
            <a:r>
              <a:rPr lang="en-US" baseline="0" dirty="0" smtClean="0"/>
              <a:t> </a:t>
            </a:r>
            <a:r>
              <a:rPr lang="en-US" dirty="0" smtClean="0"/>
              <a:t>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50862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a:t>
            </a:r>
            <a:r>
              <a:rPr lang="en-US" baseline="0" dirty="0" smtClean="0"/>
              <a:t> A</a:t>
            </a:r>
            <a:r>
              <a:rPr lang="en-US" dirty="0" smtClean="0"/>
              <a:t>llow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930020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a:t>
            </a:r>
            <a:r>
              <a:rPr lang="en-US" baseline="0" dirty="0" smtClean="0"/>
              <a:t> A</a:t>
            </a:r>
            <a:r>
              <a:rPr lang="en-US" dirty="0" smtClean="0"/>
              <a:t>llow participants to ask questions about</a:t>
            </a:r>
            <a:r>
              <a:rPr lang="en-US" baseline="0" dirty="0" smtClean="0"/>
              <a:t> the purpose of the indicator. </a:t>
            </a: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76704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a:t>
            </a:r>
            <a:r>
              <a:rPr lang="en-US" baseline="0" dirty="0" smtClean="0"/>
              <a:t> A</a:t>
            </a:r>
            <a:r>
              <a:rPr lang="en-US" dirty="0" smtClean="0"/>
              <a:t>llow participants to ask questions about</a:t>
            </a:r>
            <a:r>
              <a:rPr lang="en-US" baseline="0" dirty="0" smtClean="0"/>
              <a:t> the purpose of the indicator. </a:t>
            </a:r>
            <a:endParaRPr lang="en-US" dirty="0" smtClean="0"/>
          </a:p>
          <a:p>
            <a:pPr marL="0" marR="0" indent="0" algn="l" defTabSz="924458" rtl="0" eaLnBrk="1" fontAlgn="auto" latinLnBrk="0" hangingPunct="1">
              <a:lnSpc>
                <a:spcPct val="100000"/>
              </a:lnSpc>
              <a:spcBef>
                <a:spcPts val="0"/>
              </a:spcBef>
              <a:spcAft>
                <a:spcPts val="0"/>
              </a:spcAft>
              <a:buClrTx/>
              <a:buSzTx/>
              <a:buFontTx/>
              <a:buNone/>
              <a:tabLst/>
              <a:defRPr/>
            </a:pPr>
            <a:endParaRPr lang="en-US" dirty="0" smtClean="0"/>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830874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24458"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[Read the slide.]</a:t>
            </a:r>
            <a:r>
              <a:rPr lang="en-US" baseline="0" dirty="0" smtClean="0"/>
              <a:t> A</a:t>
            </a:r>
            <a:r>
              <a:rPr lang="en-US" dirty="0" smtClean="0"/>
              <a:t>llow participants to ask questions about</a:t>
            </a:r>
            <a:r>
              <a:rPr lang="en-US" baseline="0" dirty="0" smtClean="0"/>
              <a:t> the purpose of the indicator. </a:t>
            </a:r>
            <a:endParaRPr lang="en-US"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22395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a:t>Facilitator does: </a:t>
            </a:r>
            <a:r>
              <a:rPr lang="en-US" dirty="0"/>
              <a:t>Review content on this slide to provide participants with an overview of this module. </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351112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does: </a:t>
            </a:r>
            <a:r>
              <a:rPr lang="en-US" dirty="0" smtClean="0"/>
              <a:t>Use the slide to introduce Module 2’s content.</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906348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lvl="0" indent="0" algn="l" defTabSz="1007760" rtl="0" eaLnBrk="0" fontAlgn="base" latinLnBrk="0" hangingPunct="0">
              <a:lnSpc>
                <a:spcPct val="100000"/>
              </a:lnSpc>
              <a:spcBef>
                <a:spcPct val="30000"/>
              </a:spcBef>
              <a:spcAft>
                <a:spcPct val="0"/>
              </a:spcAft>
              <a:buClrTx/>
              <a:buSzTx/>
              <a:buFontTx/>
              <a:buNone/>
              <a:tabLst/>
              <a:defRPr/>
            </a:pPr>
            <a:r>
              <a:rPr kumimoji="0" lang="en-US" sz="1200" b="0" i="1" u="none" strike="noStrike" kern="1200" cap="none" spc="0" normalizeH="0" baseline="0" noProof="0" dirty="0" smtClean="0">
                <a:ln>
                  <a:noFill/>
                </a:ln>
                <a:solidFill>
                  <a:prstClr val="black"/>
                </a:solidFill>
                <a:effectLst/>
                <a:uLnTx/>
                <a:uFillTx/>
                <a:latin typeface="+mn-lt"/>
                <a:ea typeface="+mn-ea"/>
                <a:cs typeface="+mn-cs"/>
              </a:rPr>
              <a:t>Facilitator does: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Allocate 30 minutes for module 2a.</a:t>
            </a:r>
          </a:p>
          <a:p>
            <a:pPr defTabSz="924458">
              <a:defRPr/>
            </a:pP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120458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Hand out field manual to all participants. </a:t>
            </a:r>
          </a:p>
          <a:p>
            <a:r>
              <a:rPr lang="en-US" i="1" dirty="0" smtClean="0"/>
              <a:t>Facilitator says</a:t>
            </a:r>
            <a:r>
              <a:rPr lang="en-US" dirty="0" smtClean="0"/>
              <a:t>: Encourage participants to follow along in </a:t>
            </a:r>
            <a:r>
              <a:rPr lang="en-US" baseline="0" dirty="0" smtClean="0"/>
              <a:t>the manual. </a:t>
            </a:r>
            <a:endParaRPr lang="en-US" dirty="0" smtClean="0"/>
          </a:p>
          <a:p>
            <a:endParaRPr lang="en-US"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487835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85000" lnSpcReduction="10000"/>
          </a:bodyPr>
          <a:lstStyle/>
          <a:p>
            <a:pPr defTabSz="924458">
              <a:defRPr/>
            </a:pPr>
            <a:r>
              <a:rPr lang="en-US" i="1" dirty="0" smtClean="0"/>
              <a:t>Facilitator says</a:t>
            </a:r>
            <a:r>
              <a:rPr lang="en-US" dirty="0" smtClean="0"/>
              <a:t>: Take out your “Mapping Questions” table from your training packets as well as your questionnaire.</a:t>
            </a:r>
            <a:r>
              <a:rPr lang="en-US" baseline="0" dirty="0" smtClean="0"/>
              <a:t> </a:t>
            </a:r>
            <a:r>
              <a:rPr lang="en-US" dirty="0" smtClean="0"/>
              <a:t>Use the table in your training packet to map these questions and which ones you see in which module</a:t>
            </a:r>
            <a:r>
              <a:rPr lang="en-US" baseline="0" dirty="0" smtClean="0"/>
              <a:t> of the </a:t>
            </a:r>
            <a:r>
              <a:rPr lang="en-US" dirty="0" smtClean="0"/>
              <a:t>questionnaire. (Give participants time to do this). </a:t>
            </a:r>
          </a:p>
          <a:p>
            <a:pPr defTabSz="924458">
              <a:defRPr/>
            </a:pPr>
            <a:endParaRPr lang="en-US" dirty="0" smtClean="0"/>
          </a:p>
          <a:p>
            <a:pPr defTabSz="924458">
              <a:defRPr/>
            </a:pPr>
            <a:r>
              <a:rPr lang="en-US" dirty="0" smtClean="0"/>
              <a:t>We will have more time throughout the training to study and use the questionnaire, but for now we wanted you to connect well-being with the measuring we are doing of it as data collectors for these essential survey indicators. Some of the areas we are measuring are health, knowledge of one’s health, economic situation and expenses, care and discipline, schooling, early</a:t>
            </a:r>
            <a:r>
              <a:rPr lang="en-US" baseline="0" dirty="0" smtClean="0"/>
              <a:t> stimulation</a:t>
            </a:r>
            <a:r>
              <a:rPr lang="en-US" dirty="0" smtClean="0"/>
              <a:t> in the home, play, nutrition. Some of the elements of well-being you identified are embedded in these essential indicators. </a:t>
            </a:r>
          </a:p>
          <a:p>
            <a:pPr defTabSz="924458">
              <a:defRPr/>
            </a:pPr>
            <a:endParaRPr lang="en-US" dirty="0" smtClean="0"/>
          </a:p>
          <a:p>
            <a:pPr defTabSz="462229"/>
            <a:r>
              <a:rPr lang="en-US" i="1" dirty="0" smtClean="0"/>
              <a:t>Facilitator does:</a:t>
            </a:r>
            <a:r>
              <a:rPr lang="en-US" dirty="0" smtClean="0"/>
              <a:t> You should have the “Facilitator Answer Key” for this table to help you lead the discussion. Lead participants through a comparison of the group-generated </a:t>
            </a:r>
            <a:r>
              <a:rPr lang="en-US" i="1" dirty="0" smtClean="0"/>
              <a:t>List of key elements of childhood well-being </a:t>
            </a:r>
            <a:r>
              <a:rPr lang="en-US" dirty="0" smtClean="0"/>
              <a:t>against the sections that appear on the questionnaire. Peruse the questionnaire and come up with a list of questions used in them to investigate child well-being. </a:t>
            </a:r>
          </a:p>
          <a:p>
            <a:pPr defTabSz="462229"/>
            <a:endParaRPr lang="en-US" dirty="0" smtClean="0"/>
          </a:p>
          <a:p>
            <a:pPr defTabSz="462229"/>
            <a:r>
              <a:rPr lang="en-US" i="1" dirty="0" smtClean="0"/>
              <a:t>Facilitator knows</a:t>
            </a:r>
            <a:r>
              <a:rPr lang="en-US" dirty="0" smtClean="0"/>
              <a:t>: Questions on the</a:t>
            </a:r>
            <a:r>
              <a:rPr lang="en-US" baseline="0" dirty="0" smtClean="0"/>
              <a:t> </a:t>
            </a:r>
            <a:r>
              <a:rPr lang="en-US" dirty="0" smtClean="0"/>
              <a:t>questionnaire include: </a:t>
            </a:r>
          </a:p>
          <a:p>
            <a:pPr defTabSz="462229">
              <a:buFontTx/>
              <a:buChar char="•"/>
            </a:pPr>
            <a:r>
              <a:rPr lang="en-US" dirty="0" smtClean="0"/>
              <a:t>All: Sex, age, participation in the program or receipt of services from the program (ever and in the past 6 months)</a:t>
            </a:r>
          </a:p>
          <a:p>
            <a:pPr defTabSz="462229">
              <a:buFontTx/>
              <a:buChar char="•"/>
            </a:pPr>
            <a:r>
              <a:rPr lang="en-US" dirty="0" smtClean="0"/>
              <a:t>Child 0-4 + Child 5-17: Sex, age, birth certificate, sickness, HIV testing, knowledge of HIV test result, participation in or receipt of services from the program (ever and in past 6 months) </a:t>
            </a:r>
          </a:p>
          <a:p>
            <a:pPr defTabSz="462229">
              <a:buFontTx/>
              <a:buChar char="•"/>
            </a:pPr>
            <a:r>
              <a:rPr lang="en-US" dirty="0" smtClean="0"/>
              <a:t>Caregiver only: Sex, age, participation in or receipt of services from the program (ever and in past 6 months), unexpected household expenses in past 12 months, ability to pay for those unexpected household expenses,</a:t>
            </a:r>
            <a:r>
              <a:rPr lang="en-US" baseline="0" dirty="0" smtClean="0"/>
              <a:t> a</a:t>
            </a:r>
            <a:r>
              <a:rPr lang="en-US" dirty="0" smtClean="0"/>
              <a:t>ppropriateness of corporal punishment at home, corporal punishment at school, number of children under your care  </a:t>
            </a:r>
          </a:p>
          <a:p>
            <a:pPr defTabSz="462229">
              <a:buFontTx/>
              <a:buChar char="•"/>
            </a:pPr>
            <a:r>
              <a:rPr lang="en-US" dirty="0" smtClean="0"/>
              <a:t>Child 5-17 only: School enrollment now, school attendance last week, grade/form in school this year, school enrollment last year, grade/form last school year </a:t>
            </a:r>
          </a:p>
          <a:p>
            <a:pPr defTabSz="462229">
              <a:buFontTx/>
              <a:buChar char="•"/>
            </a:pPr>
            <a:r>
              <a:rPr lang="en-US" dirty="0" smtClean="0"/>
              <a:t>Child 0-4 only: Early childhood stimulation (5), mid-upper arm circumference (MUAC) </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844747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549062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Now, let’s see how the MER essential indicators define and measure basic well-being of children by looking at what the indicators measure. Look at the questionnaire in your training packet. In this training, we are collecting the essential indicators only, so our questionnaire is quite brief. </a:t>
            </a:r>
          </a:p>
          <a:p>
            <a:endParaRPr lang="en-US" dirty="0" smtClean="0"/>
          </a:p>
          <a:p>
            <a:r>
              <a:rPr lang="en-US" dirty="0" smtClean="0"/>
              <a:t>Let’s start</a:t>
            </a:r>
            <a:r>
              <a:rPr lang="en-US" baseline="0" dirty="0" smtClean="0"/>
              <a:t> with questions 1 through 9 to the caregiver about the caregiver and the household. </a:t>
            </a:r>
            <a:r>
              <a:rPr lang="en-US" dirty="0" smtClean="0"/>
              <a:t>What elements of household well-being does this questionnaire focus on (</a:t>
            </a:r>
            <a:r>
              <a:rPr lang="en-US" i="1" dirty="0" smtClean="0"/>
              <a:t>expenses/economics, discipline/punishment, caring for children</a:t>
            </a:r>
            <a:r>
              <a:rPr lang="en-US" dirty="0" smtClean="0"/>
              <a:t>)? </a:t>
            </a:r>
            <a:r>
              <a:rPr lang="en-US" i="0" dirty="0" smtClean="0"/>
              <a:t>The other questions are demographics </a:t>
            </a:r>
            <a:r>
              <a:rPr lang="en-US" i="1" dirty="0" smtClean="0"/>
              <a:t>(sex, age) </a:t>
            </a:r>
            <a:r>
              <a:rPr lang="en-US" i="0" dirty="0" smtClean="0"/>
              <a:t>and access</a:t>
            </a:r>
            <a:r>
              <a:rPr lang="en-US" i="0" baseline="0" dirty="0" smtClean="0"/>
              <a:t> to services </a:t>
            </a:r>
            <a:r>
              <a:rPr lang="en-US" i="1" dirty="0" smtClean="0"/>
              <a:t>(have you received services from this program). </a:t>
            </a:r>
          </a:p>
          <a:p>
            <a:r>
              <a:rPr lang="en-US" dirty="0" smtClean="0"/>
              <a:t> </a:t>
            </a:r>
          </a:p>
          <a:p>
            <a:r>
              <a:rPr lang="en-US" i="1" dirty="0" smtClean="0"/>
              <a:t>Facilitator does:</a:t>
            </a:r>
            <a:r>
              <a:rPr lang="en-US" dirty="0" smtClean="0"/>
              <a:t> Review the questionnaire with the participants. You either can ask them to pull the hard copy out of their packets or project the questionnaire on a screen with Microsoft PowerPoint. </a:t>
            </a:r>
          </a:p>
          <a:p>
            <a:endParaRPr lang="en-US" i="1" dirty="0" smtClean="0"/>
          </a:p>
          <a:p>
            <a:r>
              <a:rPr lang="en-US" i="1" dirty="0" smtClean="0"/>
              <a:t>Facilitator knows:</a:t>
            </a:r>
            <a:r>
              <a:rPr lang="en-US" dirty="0" smtClean="0"/>
              <a:t> This questionnaire will be answered by the household caregiver. Right now, you are not discussing the MER indicator questionnaire: cover sheet. You will discuss and practice with the cover sheet when you begin mock interviewing.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762360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says: </a:t>
            </a:r>
            <a:r>
              <a:rPr lang="en-US" i="0" dirty="0" smtClean="0"/>
              <a:t>Now,</a:t>
            </a:r>
            <a:r>
              <a:rPr lang="en-US" i="0" baseline="0" dirty="0" smtClean="0"/>
              <a:t> take out the part of the questionnaire in which you ask the caregiver questions about a child age 0–4. </a:t>
            </a:r>
            <a:r>
              <a:rPr lang="en-US" dirty="0" smtClean="0"/>
              <a:t>While you will still pose the questions to the caregiver, you will need to have the child age 0</a:t>
            </a:r>
            <a:r>
              <a:rPr lang="en-US" i="0" baseline="0" dirty="0" smtClean="0"/>
              <a:t>–</a:t>
            </a:r>
            <a:r>
              <a:rPr lang="en-US" dirty="0" smtClean="0"/>
              <a:t>4 there so that you can measure the child’s mid upper arm circumference (MUAC). We have circled the two areas that are different for the child 0</a:t>
            </a:r>
            <a:r>
              <a:rPr lang="en-US" i="0" baseline="0" dirty="0" smtClean="0"/>
              <a:t>–</a:t>
            </a:r>
            <a:r>
              <a:rPr lang="en-US" dirty="0" smtClean="0"/>
              <a:t>4 questions: questions about early childhood</a:t>
            </a:r>
            <a:r>
              <a:rPr lang="en-US" baseline="0" dirty="0" smtClean="0"/>
              <a:t> stimulation</a:t>
            </a:r>
            <a:r>
              <a:rPr lang="en-US" dirty="0" smtClean="0"/>
              <a:t> in the home and the MUAC measurement. </a:t>
            </a:r>
          </a:p>
          <a:p>
            <a:pPr defTabSz="462229" eaLnBrk="1" hangingPunct="1">
              <a:spcBef>
                <a:spcPct val="0"/>
              </a:spcBef>
            </a:pPr>
            <a:endParaRPr lang="en-US" dirty="0" smtClean="0"/>
          </a:p>
          <a:p>
            <a:pPr defTabSz="462229"/>
            <a:r>
              <a:rPr lang="en-US" dirty="0" smtClean="0"/>
              <a:t>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45837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Now look at this part</a:t>
            </a:r>
            <a:r>
              <a:rPr lang="en-US" baseline="0" dirty="0" smtClean="0"/>
              <a:t> of the questionnaire that is used also with caregivers to ask about children ages 5</a:t>
            </a:r>
            <a:r>
              <a:rPr lang="en-US" i="0" baseline="0" dirty="0" smtClean="0"/>
              <a:t>–</a:t>
            </a:r>
            <a:r>
              <a:rPr lang="en-US" baseline="0" dirty="0" smtClean="0"/>
              <a:t>17. </a:t>
            </a:r>
            <a:r>
              <a:rPr lang="en-US" dirty="0" smtClean="0"/>
              <a:t>As you see, you will choose which of the three age groups the child you are asking</a:t>
            </a:r>
            <a:r>
              <a:rPr lang="en-US" baseline="0" dirty="0" smtClean="0"/>
              <a:t> about</a:t>
            </a:r>
            <a:r>
              <a:rPr lang="en-US" dirty="0" smtClean="0"/>
              <a:t> is in. The answer may be 5</a:t>
            </a:r>
            <a:r>
              <a:rPr lang="en-US" i="0" baseline="0" dirty="0" smtClean="0"/>
              <a:t>–</a:t>
            </a:r>
            <a:r>
              <a:rPr lang="en-US" dirty="0" smtClean="0"/>
              <a:t>9 years old, 10</a:t>
            </a:r>
            <a:r>
              <a:rPr lang="en-US" i="0" baseline="0" dirty="0" smtClean="0"/>
              <a:t>–</a:t>
            </a:r>
            <a:r>
              <a:rPr lang="en-US" dirty="0" smtClean="0"/>
              <a:t>14 years old, or 15</a:t>
            </a:r>
            <a:r>
              <a:rPr lang="en-US" i="0" baseline="0" dirty="0" smtClean="0"/>
              <a:t>–</a:t>
            </a:r>
            <a:r>
              <a:rPr lang="en-US" dirty="0" smtClean="0"/>
              <a:t>17 years old. We have circled two of the key areas that are different on this questionnaire: the questions on school enrollment, attendance, and progression, and the questions on whether the child has been tested for HIV and whether the</a:t>
            </a:r>
            <a:r>
              <a:rPr lang="en-US" baseline="0" dirty="0" smtClean="0"/>
              <a:t> </a:t>
            </a:r>
            <a:r>
              <a:rPr lang="en-US" dirty="0" smtClean="0"/>
              <a:t>caregiver is aware of the results of that test if the child has been tested</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319488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It is expected that the caregiver questionnaire will take </a:t>
            </a:r>
            <a:r>
              <a:rPr lang="en-US" dirty="0" smtClean="0">
                <a:solidFill>
                  <a:srgbClr val="FF0000"/>
                </a:solidFill>
              </a:rPr>
              <a:t>30 minutes </a:t>
            </a:r>
            <a:r>
              <a:rPr lang="en-US" dirty="0" smtClean="0"/>
              <a:t>to be administered in the field. You will also identify a certain number of index children under the caregiver’s care in each of the age groups using the other questionnaire modules (“Child 0</a:t>
            </a:r>
            <a:r>
              <a:rPr lang="en-US" i="0" baseline="0" dirty="0" smtClean="0"/>
              <a:t>–</a:t>
            </a:r>
            <a:r>
              <a:rPr lang="en-US" dirty="0" smtClean="0"/>
              <a:t>4” and “Child 5</a:t>
            </a:r>
            <a:r>
              <a:rPr lang="en-US" i="0" baseline="0" dirty="0" smtClean="0"/>
              <a:t>–</a:t>
            </a:r>
            <a:r>
              <a:rPr lang="en-US" dirty="0" smtClean="0"/>
              <a:t>17” – this could include children 5</a:t>
            </a:r>
            <a:r>
              <a:rPr lang="en-US" i="0" baseline="0" dirty="0" smtClean="0"/>
              <a:t>–</a:t>
            </a:r>
            <a:r>
              <a:rPr lang="en-US" dirty="0" smtClean="0"/>
              <a:t>9, 10</a:t>
            </a:r>
            <a:r>
              <a:rPr lang="en-US" i="0" baseline="0" dirty="0" smtClean="0"/>
              <a:t>–</a:t>
            </a:r>
            <a:r>
              <a:rPr lang="en-US" dirty="0" smtClean="0"/>
              <a:t>14, and 15</a:t>
            </a:r>
            <a:r>
              <a:rPr lang="en-US" i="0" baseline="0" dirty="0" smtClean="0"/>
              <a:t>–</a:t>
            </a:r>
            <a:r>
              <a:rPr lang="en-US" dirty="0" smtClean="0"/>
              <a:t>17, marked at the top depending on which child you are referring to when administering each questionnaire</a:t>
            </a:r>
            <a:r>
              <a:rPr lang="en-US" baseline="0" dirty="0" smtClean="0"/>
              <a:t> </a:t>
            </a:r>
            <a:r>
              <a:rPr lang="en-US" dirty="0" smtClean="0"/>
              <a:t>to the caregiver). Some programs may choose to select only two index children while other programs may select up to four index children.  </a:t>
            </a:r>
          </a:p>
          <a:p>
            <a:endParaRPr lang="en-US" dirty="0" smtClean="0"/>
          </a:p>
          <a:p>
            <a:r>
              <a:rPr lang="en-US" i="1" dirty="0" smtClean="0"/>
              <a:t>Facilitator does:</a:t>
            </a:r>
            <a:r>
              <a:rPr lang="en-US" dirty="0" smtClean="0"/>
              <a:t> Refer participants to the caregiver questionnaire.</a:t>
            </a:r>
            <a:r>
              <a:rPr lang="en-US" baseline="0" dirty="0" smtClean="0"/>
              <a:t> Go over the questions one by one in English.</a:t>
            </a:r>
          </a:p>
          <a:p>
            <a:endParaRPr lang="en-US" baseline="0" dirty="0" smtClean="0"/>
          </a:p>
          <a:p>
            <a:r>
              <a:rPr lang="en-US" i="1" baseline="0" dirty="0" smtClean="0"/>
              <a:t>Facilitator knows</a:t>
            </a:r>
            <a:r>
              <a:rPr lang="en-US" baseline="0" dirty="0" smtClean="0"/>
              <a:t>: Explain what birthday means and how to determine and mark down. </a:t>
            </a:r>
          </a:p>
          <a:p>
            <a:r>
              <a:rPr lang="en-US" baseline="0" dirty="0" smtClean="0"/>
              <a:t>Discuss the skip pattern. </a:t>
            </a:r>
          </a:p>
          <a:p>
            <a:r>
              <a:rPr lang="en-US" baseline="0" dirty="0" smtClean="0"/>
              <a:t>Discuss what to mark down if it’s two underscores or two blank spaces with brackets.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162850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solidFill>
                  <a:srgbClr val="000000"/>
                </a:solidFill>
              </a:rPr>
              <a:t>Facilitator says: </a:t>
            </a:r>
            <a:r>
              <a:rPr lang="en-US" dirty="0" smtClean="0">
                <a:solidFill>
                  <a:srgbClr val="000000"/>
                </a:solidFill>
              </a:rPr>
              <a:t>The questionnaires have all been translated from English into the local languages that you will be using to survey households in these communities. Throughout the training, we will work with the English version</a:t>
            </a:r>
            <a:r>
              <a:rPr lang="en-US" baseline="0" dirty="0" smtClean="0">
                <a:solidFill>
                  <a:srgbClr val="000000"/>
                </a:solidFill>
              </a:rPr>
              <a:t> and</a:t>
            </a:r>
            <a:r>
              <a:rPr lang="en-US" dirty="0" smtClean="0">
                <a:solidFill>
                  <a:srgbClr val="000000"/>
                </a:solidFill>
              </a:rPr>
              <a:t> also with the local language versions for practice. You will be able to clarify language used in each version and work through any issues you have concerning choice of words. </a:t>
            </a:r>
          </a:p>
          <a:p>
            <a:endParaRPr lang="en-US" dirty="0" smtClean="0">
              <a:solidFill>
                <a:srgbClr val="000000"/>
              </a:solidFill>
            </a:endParaRPr>
          </a:p>
          <a:p>
            <a:r>
              <a:rPr lang="en-US" i="1" dirty="0" smtClean="0">
                <a:solidFill>
                  <a:srgbClr val="000000"/>
                </a:solidFill>
              </a:rPr>
              <a:t>Facilitator knows: </a:t>
            </a:r>
            <a:r>
              <a:rPr lang="en-US" dirty="0" smtClean="0">
                <a:solidFill>
                  <a:srgbClr val="000000"/>
                </a:solidFill>
              </a:rPr>
              <a:t>The aim of translation is to develop versions of the tools that are conceptually comparable to the English version, taking into consideration cultural and linguistic norms in the area of study. Tools should not be translated word-for-word, but rather, the meaning of key concepts should be maintained. The gold standard approach to translation is forward translation from English into the study language by an expert translator and then back-translation into English (of the translated questionnaire) by a different expert translator. Variations between the two versions should be reviewed until the study team agrees upon an optimal translation. Translated versions of the tools should be pilot-tested prior to use, to ensure both conceptual validity of measures and language, and appropriate flow. </a:t>
            </a:r>
          </a:p>
          <a:p>
            <a:endParaRPr lang="en-US" dirty="0" smtClean="0">
              <a:solidFill>
                <a:srgbClr val="000000"/>
              </a:solidFill>
            </a:endParaRPr>
          </a:p>
          <a:p>
            <a:r>
              <a:rPr lang="en-US" dirty="0" smtClean="0">
                <a:solidFill>
                  <a:srgbClr val="000000"/>
                </a:solidFill>
              </a:rPr>
              <a:t>Ideally, the translator</a:t>
            </a:r>
            <a:r>
              <a:rPr lang="en-US" baseline="0" dirty="0" smtClean="0">
                <a:solidFill>
                  <a:srgbClr val="000000"/>
                </a:solidFill>
              </a:rPr>
              <a:t> will be a participant in the training to be able to help make any corrections to the translated questionnaires. </a:t>
            </a:r>
            <a:endParaRPr lang="en-US" dirty="0" smtClean="0">
              <a:solidFill>
                <a:srgbClr val="000000"/>
              </a:solidFill>
            </a:endParaRPr>
          </a:p>
          <a:p>
            <a:endParaRPr lang="en-US" dirty="0" smtClean="0">
              <a:solidFill>
                <a:srgbClr val="000000"/>
              </a:solidFill>
            </a:endParaRPr>
          </a:p>
          <a:p>
            <a:endParaRPr lang="en-US" dirty="0">
              <a:solidFill>
                <a:srgbClr val="000000"/>
              </a:solidFill>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80555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dirty="0" smtClean="0"/>
              <a:t>Plan to spend thirty minutes on Module 1a.</a:t>
            </a:r>
          </a:p>
          <a:p>
            <a:endParaRPr lang="en-US" dirty="0" smtClean="0"/>
          </a:p>
          <a:p>
            <a:r>
              <a:rPr lang="en-US" i="1" dirty="0" smtClean="0"/>
              <a:t>Facilitator says: </a:t>
            </a:r>
            <a:r>
              <a:rPr lang="en-US" dirty="0" smtClean="0"/>
              <a:t>This session covers participant introductions, the training agenda, a study overview, the ground rules, and expectations and fears. </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035867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Plan to spend 60 minutes on Module 2b. </a:t>
            </a:r>
          </a:p>
          <a:p>
            <a:endParaRPr lang="en-US" dirty="0" smtClean="0"/>
          </a:p>
          <a:p>
            <a:r>
              <a:rPr lang="en-US" i="1" dirty="0" smtClean="0"/>
              <a:t>Facilitator says: </a:t>
            </a:r>
            <a:r>
              <a:rPr lang="en-US" dirty="0" smtClean="0"/>
              <a:t>After the</a:t>
            </a:r>
            <a:r>
              <a:rPr lang="en-US" baseline="0" dirty="0" smtClean="0"/>
              <a:t> demo </a:t>
            </a:r>
            <a:r>
              <a:rPr lang="en-US" dirty="0" smtClean="0"/>
              <a:t>pair presents, we will discuss what we saw and talk about any translation or interpretation issues that arose. </a:t>
            </a:r>
          </a:p>
          <a:p>
            <a:endParaRPr lang="en-US" dirty="0" smtClean="0"/>
          </a:p>
          <a:p>
            <a:r>
              <a:rPr lang="en-US" dirty="0" smtClean="0"/>
              <a:t>The demo interviews are in the local</a:t>
            </a:r>
            <a:r>
              <a:rPr lang="en-US" baseline="0" dirty="0" smtClean="0"/>
              <a:t> language</a:t>
            </a:r>
            <a:r>
              <a:rPr lang="en-US" dirty="0" smtClean="0"/>
              <a:t> in front of the group.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173283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What are your impressions from this interview and getting familiar with the caregiver questionnaire? What happened? What went well? What</a:t>
            </a:r>
            <a:r>
              <a:rPr lang="en-US" baseline="0" dirty="0" smtClean="0"/>
              <a:t> translation issues have been noted?</a:t>
            </a:r>
          </a:p>
          <a:p>
            <a:endParaRPr lang="en-US" dirty="0" smtClean="0"/>
          </a:p>
          <a:p>
            <a:r>
              <a:rPr lang="en-US" i="1" dirty="0" smtClean="0"/>
              <a:t>Facilitator does:</a:t>
            </a:r>
            <a:r>
              <a:rPr lang="en-US" dirty="0" smtClean="0"/>
              <a:t> Process the exercise’s learning points using the questions that appear on the slide.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51361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Plan to spend</a:t>
            </a:r>
            <a:r>
              <a:rPr lang="en-US" baseline="0" dirty="0" smtClean="0"/>
              <a:t> </a:t>
            </a:r>
            <a:r>
              <a:rPr lang="en-US" dirty="0" smtClean="0"/>
              <a:t>30 minutes on this interview practice.</a:t>
            </a:r>
            <a:r>
              <a:rPr lang="en-US" baseline="0" dirty="0" smtClean="0"/>
              <a:t> </a:t>
            </a:r>
          </a:p>
          <a:p>
            <a:endParaRPr lang="en-US" dirty="0" smtClean="0"/>
          </a:p>
          <a:p>
            <a:pPr defTabSz="924458">
              <a:defRPr/>
            </a:pPr>
            <a:r>
              <a:rPr lang="en-US" i="1" dirty="0" smtClean="0"/>
              <a:t>Facilitator says:</a:t>
            </a:r>
            <a:r>
              <a:rPr lang="en-US" dirty="0" smtClean="0"/>
              <a:t> We will form new pairs for this activity. You will interview one another in a</a:t>
            </a:r>
            <a:r>
              <a:rPr lang="en-US" baseline="0" dirty="0" smtClean="0"/>
              <a:t> local language</a:t>
            </a:r>
            <a:r>
              <a:rPr lang="en-US" dirty="0" smtClean="0"/>
              <a:t>. Pair up using your colleagues’ favorite foods. You shared your favorite foods in our participant introductions. Now pair up with a new partner. If you were chocolate and peanut sauce together before, then this time peanut sauce pairs with fish and rice.  </a:t>
            </a:r>
          </a:p>
          <a:p>
            <a:pPr defTabSz="924458">
              <a:defRPr/>
            </a:pPr>
            <a:endParaRPr lang="en-US" dirty="0" smtClean="0"/>
          </a:p>
          <a:p>
            <a:r>
              <a:rPr lang="en-US" dirty="0" smtClean="0"/>
              <a:t>You will interview one another in the local language and talk about any additional translation or interpretation issues that arise. Each participant</a:t>
            </a:r>
            <a:r>
              <a:rPr lang="en-US" baseline="0" dirty="0" smtClean="0"/>
              <a:t> will have a chance to be the interviewer. </a:t>
            </a:r>
            <a:endParaRPr lang="en-US" dirty="0" smtClean="0"/>
          </a:p>
          <a:p>
            <a:endParaRPr lang="en-US" i="1" dirty="0" smtClean="0"/>
          </a:p>
          <a:p>
            <a:r>
              <a:rPr lang="en-US" i="1" dirty="0" smtClean="0"/>
              <a:t>Facilitator knows:</a:t>
            </a:r>
            <a:r>
              <a:rPr lang="en-US" dirty="0" smtClean="0"/>
              <a:t> This is the opportunity to flesh out issues with the translation and address them together with your participants.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809488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does</a:t>
            </a:r>
            <a:r>
              <a:rPr lang="en-US" dirty="0" smtClean="0"/>
              <a:t>: Plan to spend 30 minutes on Module 2c. </a:t>
            </a:r>
          </a:p>
          <a:p>
            <a:endParaRPr lang="en-US" i="1" dirty="0" smtClean="0"/>
          </a:p>
          <a:p>
            <a:r>
              <a:rPr lang="en-US" i="1" dirty="0" smtClean="0"/>
              <a:t>Facilitator says: </a:t>
            </a:r>
            <a:r>
              <a:rPr lang="en-US" dirty="0" smtClean="0"/>
              <a:t>You have seen and used the caregiver questionnaire.</a:t>
            </a:r>
          </a:p>
          <a:p>
            <a:r>
              <a:rPr lang="en-US" dirty="0" smtClean="0"/>
              <a:t> </a:t>
            </a:r>
          </a:p>
          <a:p>
            <a:r>
              <a:rPr lang="en-US" dirty="0" smtClean="0"/>
              <a:t>Now that you have had an opportunity to delve into the questionnaire and do some peer interviewing, tell me what skills are critical for conducting a good interview. </a:t>
            </a:r>
          </a:p>
          <a:p>
            <a:endParaRPr lang="en-US" dirty="0" smtClean="0"/>
          </a:p>
          <a:p>
            <a:r>
              <a:rPr lang="en-US" i="1" dirty="0" smtClean="0"/>
              <a:t>Facilitator does:</a:t>
            </a:r>
            <a:r>
              <a:rPr lang="en-US" dirty="0" smtClean="0"/>
              <a:t> Participants will offer their input and write these responses on a flip chart (e.g., putting respondent at ease).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828561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Now, we will spend some time looking at guidelines for conducting interviews to reinforce all of the skills and attributes of a good interview that we just discussed. </a:t>
            </a:r>
          </a:p>
          <a:p>
            <a:endParaRPr lang="en-US" dirty="0" smtClean="0"/>
          </a:p>
          <a:p>
            <a:r>
              <a:rPr lang="en-US" dirty="0" smtClean="0"/>
              <a:t>The first one is to build rapport with the survey respondent. </a:t>
            </a:r>
          </a:p>
          <a:p>
            <a:endParaRPr lang="en-US" dirty="0" smtClean="0"/>
          </a:p>
          <a:p>
            <a:r>
              <a:rPr lang="en-US" i="1" dirty="0" smtClean="0"/>
              <a:t>Facilitator does:</a:t>
            </a:r>
            <a:r>
              <a:rPr lang="en-US" dirty="0" smtClean="0"/>
              <a:t> [Read/review the bullets on the slide.]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434466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One of the first things you will do when you approach a household to do an interview is to establish the language or languages that are spoken there. </a:t>
            </a:r>
          </a:p>
          <a:p>
            <a:endParaRPr lang="en-US" dirty="0" smtClean="0"/>
          </a:p>
          <a:p>
            <a:r>
              <a:rPr lang="en-US" dirty="0" smtClean="0"/>
              <a:t>In some cases, it will not be possible for you to find a language that both you and the respondent speak. In this case, try to find out if the respondent speaks a language that another member of your team or the team supervisor speaks. If so, tell your supervisor so that he or she can arrange for that person to conduct the interview. </a:t>
            </a:r>
          </a:p>
          <a:p>
            <a:endParaRPr lang="en-US" dirty="0" smtClean="0"/>
          </a:p>
          <a:p>
            <a:r>
              <a:rPr lang="en-US" dirty="0" smtClean="0"/>
              <a:t>Do not use a local interpreter or third party to conduct interviews. The information being collected is sensitive, and data quality and the participant’s privacy will be unnecessarily jeopardized if a third party is involved in the interview. </a:t>
            </a:r>
          </a:p>
          <a:p>
            <a:endParaRPr lang="en-US" dirty="0" smtClean="0"/>
          </a:p>
          <a:p>
            <a:r>
              <a:rPr lang="en-US" dirty="0" smtClean="0"/>
              <a:t>If you cannot find a common language, report this to your supervisor who will replace the household in the sample.</a:t>
            </a:r>
          </a:p>
          <a:p>
            <a:endParaRPr lang="en-US" dirty="0" smtClean="0"/>
          </a:p>
          <a:p>
            <a:r>
              <a:rPr lang="en-US" dirty="0" smtClean="0"/>
              <a:t>As we discussed earlier, it is important to adhere to the wording insofar as possible. However, there may be times when you will have to modify the wording of the questions to fit local languages and culture. It is very important not to change the meaning of the question when you rephrase it or translate it into another language.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295173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If a respondent’s answer is not relevant to a question, do not prompt him or her by saying something like, “I suppose you mean that. . . Is that right?” In many cases, he or she will agree with your interpretation of his or her answer, even when that is not what he or she meant. Rather, you should probe in such a manner that the respondent himself/herself comes up with the relevant answer.</a:t>
            </a:r>
          </a:p>
          <a:p>
            <a:r>
              <a:rPr lang="en-US" dirty="0" smtClean="0"/>
              <a:t> </a:t>
            </a:r>
          </a:p>
          <a:p>
            <a:r>
              <a:rPr lang="en-US" i="1" dirty="0" smtClean="0"/>
              <a:t>Facilitator does: </a:t>
            </a:r>
            <a:r>
              <a:rPr lang="en-US" dirty="0" smtClean="0"/>
              <a:t>[Read/review the bullets on the slide.]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657141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says: </a:t>
            </a:r>
            <a:r>
              <a:rPr lang="en-US" dirty="0" smtClean="0"/>
              <a:t>Remember that most people are polite and will tend to give answers that they think you want to hear. It is therefore very important that you remain absolutely neutral as you ask the questions. Never, either by the expression on your face or by the tone of your voice, allow the respondent to think that he or she has given the “right” or “wrong” answer to the question. </a:t>
            </a:r>
          </a:p>
          <a:p>
            <a:pPr defTabSz="462229" eaLnBrk="1" hangingPunct="1">
              <a:spcBef>
                <a:spcPct val="0"/>
              </a:spcBef>
            </a:pPr>
            <a:endParaRPr lang="en-US" dirty="0" smtClean="0"/>
          </a:p>
          <a:p>
            <a:pPr defTabSz="462229"/>
            <a:r>
              <a:rPr lang="en-US" i="1" dirty="0" smtClean="0"/>
              <a:t>Facilitator does: </a:t>
            </a:r>
            <a:r>
              <a:rPr lang="en-US" dirty="0" smtClean="0"/>
              <a:t>[Read/review the bullets on the slide.] </a:t>
            </a:r>
          </a:p>
          <a:p>
            <a:pPr defTabSz="462229"/>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161765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The sequence of questions in the questionnaire must be maintained. The order has been carefully considered to allow for rapport-building and information validation.</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865885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99485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Welcome to the training session. I am ……….. I am from ………………. My favorite food is………………. My favorite childhood memory is …………………………….. </a:t>
            </a:r>
          </a:p>
          <a:p>
            <a:endParaRPr lang="en-US" dirty="0" smtClean="0"/>
          </a:p>
          <a:p>
            <a:r>
              <a:rPr lang="en-US" dirty="0" smtClean="0"/>
              <a:t>Now, please take 30 seconds to think of at least one happy memory from your childhood. </a:t>
            </a:r>
          </a:p>
          <a:p>
            <a:endParaRPr lang="en-US" dirty="0" smtClean="0"/>
          </a:p>
          <a:p>
            <a:r>
              <a:rPr lang="en-US" i="1" dirty="0" smtClean="0"/>
              <a:t>Facilitator does: </a:t>
            </a:r>
            <a:r>
              <a:rPr lang="en-US" dirty="0" smtClean="0"/>
              <a:t>Use an interactive approach, such as the think-pair-share exercises for participant introductions in the next two slides. Begin by welcoming the participants (5 minutes). Introduce yourself: your name, where you are from, your favorite food, and your favorite childhood memory. Tell participants they will do a think-pair-share and you’d like them to first take 30 seconds to </a:t>
            </a:r>
            <a:r>
              <a:rPr lang="en-US" b="1" dirty="0" smtClean="0"/>
              <a:t>think</a:t>
            </a:r>
            <a:r>
              <a:rPr lang="en-US" dirty="0" smtClean="0"/>
              <a:t> of at least one happy memory from their childhood. After 30 seconds, tell them that they will </a:t>
            </a:r>
            <a:r>
              <a:rPr lang="en-US" b="1" dirty="0" smtClean="0"/>
              <a:t>pair</a:t>
            </a:r>
            <a:r>
              <a:rPr lang="en-US" dirty="0" smtClean="0"/>
              <a:t> up and </a:t>
            </a:r>
            <a:r>
              <a:rPr lang="en-US" b="1" dirty="0" smtClean="0"/>
              <a:t>share</a:t>
            </a:r>
            <a:r>
              <a:rPr lang="en-US" dirty="0" smtClean="0"/>
              <a:t> with their partner their names, where they are from, their favorite food, and at least one happy childhood memory. Once participants have taken a moment to </a:t>
            </a:r>
            <a:r>
              <a:rPr lang="en-US" b="1" dirty="0" smtClean="0"/>
              <a:t>think</a:t>
            </a:r>
            <a:r>
              <a:rPr lang="en-US" dirty="0" smtClean="0"/>
              <a:t>, ask them to pair up with another participant.</a:t>
            </a:r>
          </a:p>
          <a:p>
            <a:endParaRPr lang="en-US" dirty="0" smtClean="0"/>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23220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lvl="0" algn="l">
              <a:spcBef>
                <a:spcPct val="0"/>
              </a:spcBef>
            </a:pPr>
            <a:r>
              <a:rPr lang="en-US" i="1" dirty="0" smtClean="0">
                <a:latin typeface="Arial" charset="0"/>
              </a:rPr>
              <a:t>Facilitator</a:t>
            </a:r>
            <a:r>
              <a:rPr lang="en-US" i="1" baseline="0" dirty="0" smtClean="0">
                <a:latin typeface="Arial" charset="0"/>
              </a:rPr>
              <a:t> says</a:t>
            </a:r>
            <a:r>
              <a:rPr lang="en-US" baseline="0" dirty="0" smtClean="0">
                <a:latin typeface="Arial" charset="0"/>
              </a:rPr>
              <a:t>: </a:t>
            </a:r>
            <a:r>
              <a:rPr lang="en-US" dirty="0" smtClean="0">
                <a:latin typeface="Arial" charset="0"/>
              </a:rPr>
              <a:t>If you sense discomfort, try to make the respondent more comfortable before asking the next question. </a:t>
            </a:r>
          </a:p>
          <a:p>
            <a:pPr lvl="0" algn="l">
              <a:spcBef>
                <a:spcPct val="0"/>
              </a:spcBef>
            </a:pPr>
            <a:endParaRPr lang="en-US" dirty="0" smtClean="0">
              <a:latin typeface="Arial" charset="0"/>
            </a:endParaRPr>
          </a:p>
          <a:p>
            <a:pPr lvl="0" algn="l">
              <a:spcBef>
                <a:spcPct val="0"/>
              </a:spcBef>
            </a:pPr>
            <a:r>
              <a:rPr lang="en-US" dirty="0" smtClean="0">
                <a:latin typeface="Arial" charset="0"/>
              </a:rPr>
              <a:t>Spend a few moments talking about things unrelated to the interview (her town or village, the weather, her daily activities, etc.).</a:t>
            </a:r>
          </a:p>
          <a:p>
            <a:pPr lvl="0" algn="l">
              <a:spcBef>
                <a:spcPct val="0"/>
              </a:spcBef>
            </a:pPr>
            <a:endParaRPr lang="en-US" dirty="0" smtClean="0">
              <a:latin typeface="Arial" charset="0"/>
            </a:endParaRPr>
          </a:p>
          <a:p>
            <a:pPr lvl="0" algn="l">
              <a:spcBef>
                <a:spcPct val="0"/>
              </a:spcBef>
            </a:pPr>
            <a:r>
              <a:rPr lang="en-US" dirty="0" smtClean="0">
                <a:latin typeface="Arial" charset="0"/>
              </a:rPr>
              <a:t>If the respondent is reluctant or unwilling to answer a question, explain once again that the same question is being asked of all respondents in this study and that all of</a:t>
            </a:r>
            <a:r>
              <a:rPr lang="en-US" baseline="0" dirty="0" smtClean="0">
                <a:latin typeface="Arial" charset="0"/>
              </a:rPr>
              <a:t> </a:t>
            </a:r>
            <a:r>
              <a:rPr lang="en-US" dirty="0" smtClean="0">
                <a:latin typeface="Arial" charset="0"/>
              </a:rPr>
              <a:t>the answers will be merged.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881917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does: </a:t>
            </a:r>
            <a:r>
              <a:rPr lang="en-US" dirty="0" smtClean="0"/>
              <a:t>Wrap up by taking questions or observations that summarize what participants take away from these last few slides.</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904308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 </a:t>
            </a:r>
            <a:r>
              <a:rPr lang="en-US" i="0" dirty="0" smtClean="0"/>
              <a:t>Allocate 30 minutes to Module 2d.</a:t>
            </a:r>
            <a:endParaRPr lang="en-US" i="1" dirty="0" smtClean="0"/>
          </a:p>
          <a:p>
            <a:endParaRPr lang="en-US" i="1" dirty="0" smtClean="0"/>
          </a:p>
          <a:p>
            <a:r>
              <a:rPr lang="en-US" i="1" dirty="0" smtClean="0"/>
              <a:t>Facilitator knows</a:t>
            </a:r>
            <a:r>
              <a:rPr lang="en-US" dirty="0" smtClean="0"/>
              <a:t>: We recommend that data collectors apply the Kish grid (Kish, 1949) to select children in each age group, but other ways are possible. Change this slide if you are</a:t>
            </a:r>
            <a:r>
              <a:rPr lang="en-US" baseline="0" dirty="0" smtClean="0"/>
              <a:t> using a different sampling method. </a:t>
            </a:r>
          </a:p>
          <a:p>
            <a:endParaRPr lang="en-US" baseline="0" dirty="0" smtClean="0"/>
          </a:p>
          <a:p>
            <a:r>
              <a:rPr lang="en-US" i="1" baseline="0" dirty="0" smtClean="0"/>
              <a:t>Facilitator says: </a:t>
            </a:r>
            <a:r>
              <a:rPr lang="en-US" baseline="0" dirty="0" smtClean="0"/>
              <a:t>After completing the 9 questions with the caregiver about the household, you will use the next two sheets to write down a list of children in the household and then sample children from the predetermined age groups using the Kish grid. Take out your Kish grid so we can work with that document next. </a:t>
            </a:r>
            <a:endParaRPr lang="en-US"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624738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92500"/>
          </a:bodyPr>
          <a:lstStyle/>
          <a:p>
            <a:pPr defTabSz="924458">
              <a:defRPr/>
            </a:pPr>
            <a:r>
              <a:rPr lang="en-GB" i="1" dirty="0" smtClean="0"/>
              <a:t>Facilitator says</a:t>
            </a:r>
            <a:r>
              <a:rPr lang="en-GB" dirty="0" smtClean="0"/>
              <a:t>: Here is what a Kish grid looks like. </a:t>
            </a:r>
            <a:r>
              <a:rPr lang="en-US" dirty="0" smtClean="0"/>
              <a:t>With the caregiver, you also need to identify which children under her or his care you are going to sample. The caregiver will answer questions in reference to those specific children. In your training packet, please find the second page of the caregiver questionnaire, where you can list the children under the caregiver’s care, and also find the Kish grid, which you can use to sample children. We will discuss how to use these methods of sampling children in preparation for tomorrow. </a:t>
            </a:r>
          </a:p>
          <a:p>
            <a:endParaRPr lang="en-GB" dirty="0" smtClean="0"/>
          </a:p>
          <a:p>
            <a:endParaRPr lang="en-GB" dirty="0" smtClean="0"/>
          </a:p>
          <a:p>
            <a:r>
              <a:rPr lang="en-GB" dirty="0" smtClean="0"/>
              <a:t>Note that:</a:t>
            </a:r>
          </a:p>
          <a:p>
            <a:pPr marL="171450" indent="-171450">
              <a:buFont typeface="Arial" panose="020B0604020202020204" pitchFamily="34" charset="0"/>
              <a:buChar char="•"/>
            </a:pPr>
            <a:r>
              <a:rPr lang="en-GB" dirty="0" smtClean="0"/>
              <a:t>Information is required for only one child in each age group. </a:t>
            </a:r>
          </a:p>
          <a:p>
            <a:pPr marL="171450" indent="-171450">
              <a:buFont typeface="Arial" panose="020B0604020202020204" pitchFamily="34" charset="0"/>
              <a:buChar char="•"/>
            </a:pPr>
            <a:r>
              <a:rPr lang="en-GB" dirty="0" smtClean="0"/>
              <a:t>The study team will need to determine which age groups will be included and the Kish grid adapted accordingly.</a:t>
            </a:r>
          </a:p>
          <a:p>
            <a:pPr marL="171450" indent="-171450">
              <a:buFont typeface="Arial" panose="020B0604020202020204" pitchFamily="34" charset="0"/>
              <a:buChar char="•"/>
            </a:pPr>
            <a:r>
              <a:rPr lang="en-GB" dirty="0" smtClean="0"/>
              <a:t>If there is only one child in a given age group, ask the caregiver to reference that child in his/her responses. </a:t>
            </a:r>
          </a:p>
          <a:p>
            <a:pPr marL="171450" indent="-171450">
              <a:buFont typeface="Arial" panose="020B0604020202020204" pitchFamily="34" charset="0"/>
              <a:buChar char="•"/>
            </a:pPr>
            <a:r>
              <a:rPr lang="en-GB" dirty="0" smtClean="0"/>
              <a:t>If there is more than one child in any age group, randomly select one child from each age group. </a:t>
            </a:r>
          </a:p>
          <a:p>
            <a:pPr marL="171450" indent="-171450">
              <a:buFont typeface="Arial" panose="020B0604020202020204" pitchFamily="34" charset="0"/>
              <a:buChar char="•"/>
            </a:pPr>
            <a:r>
              <a:rPr lang="en-GB" dirty="0" smtClean="0"/>
              <a:t>You may use the Kish grid or another method for this. Once you have selected the index/reference child in each age group, remind the caregiver that his/her responses pertain to that child only. If there is no child of a given age group in the household, skip the module for that age group.</a:t>
            </a:r>
          </a:p>
          <a:p>
            <a:endParaRPr lang="en-GB" dirty="0" smtClean="0"/>
          </a:p>
          <a:p>
            <a:r>
              <a:rPr lang="en-US" dirty="0" smtClean="0"/>
              <a:t>Note also that the question ID# is the same as the serial #. Now, practice using the Kish grid in pairs. Each of you will take a turn being the interviewer. Make up a Kish grid in response to your partner and then you will be prompted to switch roles. </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235715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knows: </a:t>
            </a:r>
            <a:r>
              <a:rPr lang="en-US" dirty="0" smtClean="0"/>
              <a:t>You will use consent forms</a:t>
            </a:r>
            <a:r>
              <a:rPr lang="en-US" baseline="0" dirty="0" smtClean="0"/>
              <a:t> and</a:t>
            </a:r>
            <a:r>
              <a:rPr lang="en-US" dirty="0" smtClean="0"/>
              <a:t> interviewer control sheets when you’re training with this module. These will be specific to your survey</a:t>
            </a:r>
            <a:r>
              <a:rPr lang="en-US" baseline="0" dirty="0" smtClean="0"/>
              <a:t> </a:t>
            </a:r>
            <a:r>
              <a:rPr lang="en-US" dirty="0" smtClean="0"/>
              <a:t>and should be provided in the training packet.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759087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eaLnBrk="1" hangingPunct="1"/>
            <a:r>
              <a:rPr lang="en-US" i="1" dirty="0" smtClean="0"/>
              <a:t>Facilitator says: </a:t>
            </a:r>
            <a:r>
              <a:rPr lang="en-US" dirty="0" smtClean="0"/>
              <a:t>Let’s start by establishing a definition of ethics</a:t>
            </a:r>
            <a:r>
              <a:rPr lang="en-US" baseline="0" dirty="0" smtClean="0"/>
              <a:t> so that we can talk about </a:t>
            </a:r>
            <a:r>
              <a:rPr lang="en-US" dirty="0" smtClean="0"/>
              <a:t>ethics in data collection. [Read the definitions.]</a:t>
            </a:r>
          </a:p>
          <a:p>
            <a:pPr eaLnBrk="1" hangingPunct="1"/>
            <a:endParaRPr lang="en-US" i="1" dirty="0" smtClean="0"/>
          </a:p>
          <a:p>
            <a:pPr eaLnBrk="1" hangingPunct="1"/>
            <a:r>
              <a:rPr lang="en-US" dirty="0" smtClean="0"/>
              <a:t>[This</a:t>
            </a:r>
            <a:r>
              <a:rPr lang="en-US" baseline="0" dirty="0" smtClean="0"/>
              <a:t> general ethics section draws on information found at http://www.fhi360.org/sites/all/libraries/webpages/fhi-retc2/RETCTraditional/.]</a:t>
            </a:r>
          </a:p>
          <a:p>
            <a:pPr eaLnBrk="1" hangingPunct="1"/>
            <a:endParaRPr lang="en-US" i="1" baseline="0" dirty="0" smtClean="0"/>
          </a:p>
          <a:p>
            <a:pPr eaLnBrk="1" hangingPunct="1"/>
            <a:r>
              <a:rPr lang="en-US" i="1" dirty="0" smtClean="0"/>
              <a:t>Facilitator does: </a:t>
            </a:r>
            <a:r>
              <a:rPr lang="en-US" i="0" dirty="0" smtClean="0"/>
              <a:t>Spend</a:t>
            </a:r>
            <a:r>
              <a:rPr lang="en-US" i="0" baseline="0" dirty="0" smtClean="0"/>
              <a:t> 30 minutes on Module 3a.</a:t>
            </a:r>
            <a:endParaRPr lang="en-US" i="1"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885693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92500"/>
          </a:bodyPr>
          <a:lstStyle/>
          <a:p>
            <a:r>
              <a:rPr lang="en-US" sz="1000" i="1" dirty="0" smtClean="0"/>
              <a:t>Facilitator says:</a:t>
            </a:r>
            <a:r>
              <a:rPr lang="en-US" sz="1000" dirty="0" smtClean="0"/>
              <a:t> Several landmarks have led to the development of guidelines and regulations for international research ethics</a:t>
            </a:r>
            <a:r>
              <a:rPr lang="en-US" sz="1000" baseline="0" dirty="0" smtClean="0"/>
              <a:t>. We will look at </a:t>
            </a:r>
            <a:r>
              <a:rPr lang="en-US" sz="1000" dirty="0" smtClean="0"/>
              <a:t>why we have research ethics, what they are, and how to apply them to your work as a data collector. </a:t>
            </a:r>
          </a:p>
          <a:p>
            <a:r>
              <a:rPr lang="en-US" sz="1000" dirty="0" smtClean="0"/>
              <a:t> </a:t>
            </a:r>
          </a:p>
          <a:p>
            <a:pPr defTabSz="924458">
              <a:defRPr/>
            </a:pPr>
            <a:r>
              <a:rPr lang="en-US" sz="1000" i="1" dirty="0" smtClean="0">
                <a:latin typeface="Arial" charset="0"/>
              </a:rPr>
              <a:t>Facilitator knows</a:t>
            </a:r>
            <a:r>
              <a:rPr lang="en-US" sz="1000" dirty="0" smtClean="0">
                <a:latin typeface="Arial" charset="0"/>
              </a:rPr>
              <a:t>: As the facilitator, you can choose how much information to share with your participants.</a:t>
            </a:r>
            <a:r>
              <a:rPr lang="en-US" sz="1000" baseline="0" dirty="0" smtClean="0">
                <a:latin typeface="Arial" charset="0"/>
              </a:rPr>
              <a:t> These are notes on the landmark events in establishing ethics in research that you see on the slide. </a:t>
            </a:r>
          </a:p>
          <a:p>
            <a:pPr defTabSz="924458">
              <a:defRPr/>
            </a:pPr>
            <a:endParaRPr lang="en-US" sz="1000" dirty="0" smtClean="0">
              <a:latin typeface="Arial" charset="0"/>
            </a:endParaRPr>
          </a:p>
          <a:p>
            <a:pPr defTabSz="924458">
              <a:defRPr/>
            </a:pPr>
            <a:r>
              <a:rPr lang="en-US" sz="1000" dirty="0" smtClean="0">
                <a:latin typeface="Arial" charset="0"/>
              </a:rPr>
              <a:t>Nuremberg trials:</a:t>
            </a:r>
            <a:r>
              <a:rPr lang="en-US" sz="1000" baseline="0" dirty="0" smtClean="0">
                <a:latin typeface="Arial" charset="0"/>
              </a:rPr>
              <a:t> </a:t>
            </a:r>
            <a:r>
              <a:rPr lang="en-US" sz="1000" dirty="0" smtClean="0">
                <a:latin typeface="Arial" charset="0"/>
              </a:rPr>
              <a:t>The unethical experiments performed on concentration camp prisoners by Nazi doctors during World War II and the subsequent Nuremberg trials in 1946 gave birth to the </a:t>
            </a:r>
            <a:r>
              <a:rPr lang="en-US" sz="1000" b="1" dirty="0" smtClean="0">
                <a:latin typeface="Arial" charset="0"/>
              </a:rPr>
              <a:t>Nuremberg Code</a:t>
            </a:r>
            <a:r>
              <a:rPr lang="en-US" sz="1000" dirty="0" smtClean="0">
                <a:latin typeface="Arial" charset="0"/>
              </a:rPr>
              <a:t>, which states that “voluntary informed consent is absolutely necessary.” </a:t>
            </a:r>
          </a:p>
          <a:p>
            <a:pPr defTabSz="924458">
              <a:defRPr/>
            </a:pPr>
            <a:endParaRPr lang="en-US" sz="1000" dirty="0" smtClean="0">
              <a:latin typeface="Arial" charset="0"/>
            </a:endParaRPr>
          </a:p>
          <a:p>
            <a:pPr defTabSz="924458">
              <a:defRPr/>
            </a:pPr>
            <a:r>
              <a:rPr lang="en-US" sz="1000" dirty="0" smtClean="0">
                <a:latin typeface="Arial" charset="0"/>
              </a:rPr>
              <a:t>Declaration of Helsinki: “The well-being of the human subject should take precedence over the interests of science and society.” </a:t>
            </a:r>
          </a:p>
          <a:p>
            <a:pPr defTabSz="924458">
              <a:defRPr/>
            </a:pPr>
            <a:endParaRPr lang="en-US" sz="1000" dirty="0" smtClean="0">
              <a:latin typeface="Arial" charset="0"/>
            </a:endParaRPr>
          </a:p>
          <a:p>
            <a:r>
              <a:rPr lang="en-US" sz="1000" dirty="0" smtClean="0">
                <a:latin typeface="Arial" charset="0"/>
              </a:rPr>
              <a:t>Belmont Report: In 1972, the American public became aware of the Tuskegee syphilis study,</a:t>
            </a:r>
            <a:r>
              <a:rPr lang="en-US" sz="1000" baseline="0" dirty="0" smtClean="0">
                <a:latin typeface="Arial" charset="0"/>
              </a:rPr>
              <a:t> </a:t>
            </a:r>
            <a:r>
              <a:rPr lang="en-US" sz="1000" dirty="0" smtClean="0"/>
              <a:t>in which 399 poor black sharecroppers in Macon County, Alabama, were denied treatment for syphilis and were deceived by physicians of the U.S. Public Health Service from 1932 to 1972.</a:t>
            </a:r>
            <a:endParaRPr lang="en-US" sz="1000" dirty="0" smtClean="0">
              <a:latin typeface="Arial" charset="0"/>
            </a:endParaRPr>
          </a:p>
          <a:p>
            <a:r>
              <a:rPr lang="en-US" sz="1000" dirty="0" smtClean="0">
                <a:latin typeface="Arial" charset="0"/>
              </a:rPr>
              <a:t>In 1974, the U.S. government established the National Commission for the Protection of Human Subjects. </a:t>
            </a:r>
          </a:p>
          <a:p>
            <a:pPr defTabSz="924458">
              <a:defRPr/>
            </a:pPr>
            <a:r>
              <a:rPr lang="en-US" sz="1000" dirty="0" smtClean="0">
                <a:latin typeface="Arial" charset="0"/>
              </a:rPr>
              <a:t>In 1978, the commission submitted its report, </a:t>
            </a:r>
            <a:r>
              <a:rPr lang="en-US" sz="1000" i="1" dirty="0" smtClean="0">
                <a:latin typeface="Arial" charset="0"/>
              </a:rPr>
              <a:t>The Belmont Report: Ethical Principles and Guidelines for the Protection of Human Subjects in Research. </a:t>
            </a:r>
            <a:r>
              <a:rPr lang="en-US" sz="1000" dirty="0" smtClean="0"/>
              <a:t>The Belmont report advocated </a:t>
            </a:r>
            <a:r>
              <a:rPr lang="en-US" sz="1000" u="sng" dirty="0" smtClean="0"/>
              <a:t>respect for persons, beneficence, and justice</a:t>
            </a:r>
            <a:r>
              <a:rPr lang="en-US" sz="1000" b="1" dirty="0" smtClean="0"/>
              <a:t> </a:t>
            </a:r>
            <a:r>
              <a:rPr lang="en-US" sz="1000" dirty="0" smtClean="0"/>
              <a:t>as the fundamental principles for the ethical conduct of research involving human participants.*</a:t>
            </a:r>
          </a:p>
          <a:p>
            <a:endParaRPr lang="en-US" sz="1000" dirty="0" smtClean="0">
              <a:latin typeface="Arial" charset="0"/>
            </a:endParaRPr>
          </a:p>
          <a:p>
            <a:r>
              <a:rPr lang="en-US" sz="1000" dirty="0" smtClean="0"/>
              <a:t>CIOMS: The CIOMS guidelines recognize the challenge of applying universal ethical principles in a world with varying resources. Some of the guidelines address:</a:t>
            </a:r>
          </a:p>
          <a:p>
            <a:pPr marL="628650" lvl="1" indent="-171450">
              <a:buFont typeface="Arial" panose="020B0604020202020204" pitchFamily="34" charset="0"/>
              <a:buChar char="•"/>
            </a:pPr>
            <a:r>
              <a:rPr lang="en-US" sz="1000" dirty="0" smtClean="0"/>
              <a:t>Ethical review committees</a:t>
            </a:r>
          </a:p>
          <a:p>
            <a:pPr marL="628650" lvl="1" indent="-171450">
              <a:buFont typeface="Arial" panose="020B0604020202020204" pitchFamily="34" charset="0"/>
              <a:buChar char="•"/>
            </a:pPr>
            <a:r>
              <a:rPr lang="en-US" sz="1000" dirty="0" smtClean="0"/>
              <a:t>Obtaining informed consent: essential information for prospective research subjects </a:t>
            </a:r>
          </a:p>
          <a:p>
            <a:pPr marL="628650" lvl="1" indent="-171450">
              <a:buFont typeface="Arial" panose="020B0604020202020204" pitchFamily="34" charset="0"/>
              <a:buChar char="•"/>
            </a:pPr>
            <a:r>
              <a:rPr lang="en-US" sz="1000" dirty="0" smtClean="0"/>
              <a:t>Benefits for participants and their communities</a:t>
            </a:r>
          </a:p>
          <a:p>
            <a:pPr marL="628650" lvl="1" indent="-171450">
              <a:buFont typeface="Arial" panose="020B0604020202020204" pitchFamily="34" charset="0"/>
              <a:buChar char="•"/>
            </a:pPr>
            <a:r>
              <a:rPr lang="en-US" sz="1000" dirty="0" smtClean="0"/>
              <a:t>Provision of healthcare services</a:t>
            </a:r>
          </a:p>
          <a:p>
            <a:pPr marL="628650" lvl="1" indent="-171450">
              <a:buFont typeface="Arial" panose="020B0604020202020204" pitchFamily="34" charset="0"/>
              <a:buChar char="•"/>
            </a:pPr>
            <a:r>
              <a:rPr lang="en-US" sz="1000" dirty="0" smtClean="0"/>
              <a:t>Distribution of the burdens and benefits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465140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There are three fundamental principles of research ethics that came out of the history we just discussed. </a:t>
            </a:r>
          </a:p>
          <a:p>
            <a:pPr marL="171450" indent="-171450">
              <a:buFont typeface="Arial" panose="020B0604020202020204" pitchFamily="34" charset="0"/>
              <a:buChar char="•"/>
            </a:pPr>
            <a:r>
              <a:rPr lang="en-US" dirty="0" smtClean="0"/>
              <a:t>Respect for persons (every person is unique, free, has rights, has the capacity to decide, has value, has dignity, and has the right to informed consent before participating in a research study</a:t>
            </a:r>
          </a:p>
          <a:p>
            <a:pPr marL="171450" indent="-171450">
              <a:buFont typeface="Arial" panose="020B0604020202020204" pitchFamily="34" charset="0"/>
              <a:buChar char="•"/>
            </a:pPr>
            <a:r>
              <a:rPr lang="en-US" dirty="0" smtClean="0"/>
              <a:t>Beneficence (always do good toward other humans, never do harm) </a:t>
            </a:r>
          </a:p>
          <a:p>
            <a:pPr marL="171450" indent="-171450">
              <a:buFont typeface="Arial" panose="020B0604020202020204" pitchFamily="34" charset="0"/>
              <a:buChar char="•"/>
            </a:pPr>
            <a:r>
              <a:rPr lang="en-US" dirty="0" smtClean="0"/>
              <a:t>Justice (benefits and risks should be fair to all and special protections should be in place for vulnerable people and populations)</a:t>
            </a:r>
          </a:p>
          <a:p>
            <a:endParaRPr lang="en-US" dirty="0" smtClean="0"/>
          </a:p>
          <a:p>
            <a:r>
              <a:rPr lang="en-US" dirty="0" smtClean="0"/>
              <a:t>These principles are considered universal—that is, they apply everywhere in the world.</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103489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ea typeface="MS PGothic" charset="0"/>
              </a:rPr>
              <a:t>Facilitator says: </a:t>
            </a:r>
            <a:r>
              <a:rPr lang="en-US" dirty="0" smtClean="0">
                <a:ea typeface="MS PGothic" charset="0"/>
              </a:rPr>
              <a:t>In this session, we define child protection and describe what to do about it as data collectors. You can see the what, why, and how here on the slide; we will investigate these questions together. </a:t>
            </a:r>
          </a:p>
          <a:p>
            <a:endParaRPr lang="en-US" i="1" dirty="0">
              <a:ea typeface="MS PGothic"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79428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ea typeface="MS PGothic" charset="0"/>
              </a:rPr>
              <a:t>Facilitator says:</a:t>
            </a:r>
            <a:r>
              <a:rPr lang="en-US" b="1" dirty="0" smtClean="0">
                <a:ea typeface="MS PGothic" charset="0"/>
              </a:rPr>
              <a:t> </a:t>
            </a:r>
            <a:r>
              <a:rPr lang="en-US" dirty="0" smtClean="0">
                <a:ea typeface="MS PGothic" charset="0"/>
              </a:rPr>
              <a:t>We have included a couple of definitions of child protection here.</a:t>
            </a:r>
          </a:p>
          <a:p>
            <a:endParaRPr lang="en-US" dirty="0" smtClean="0">
              <a:ea typeface="MS PGothic" charset="0"/>
            </a:endParaRPr>
          </a:p>
          <a:p>
            <a:r>
              <a:rPr lang="en-US" i="1" dirty="0" smtClean="0">
                <a:ea typeface="MS PGothic" charset="0"/>
              </a:rPr>
              <a:t>Facilitator does: [Facilitator reads the slide.]</a:t>
            </a:r>
            <a:r>
              <a:rPr lang="en-US" dirty="0" smtClean="0">
                <a:ea typeface="MS PGothic" charset="0"/>
              </a:rPr>
              <a:t> </a:t>
            </a:r>
            <a:endParaRPr lang="en-US" dirty="0">
              <a:ea typeface="MS PGothic"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9569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(after 30 seconds): </a:t>
            </a:r>
            <a:r>
              <a:rPr lang="en-US" dirty="0" smtClean="0"/>
              <a:t>Now, find a partner. </a:t>
            </a:r>
          </a:p>
          <a:p>
            <a:endParaRPr lang="en-US" dirty="0" smtClean="0"/>
          </a:p>
          <a:p>
            <a:r>
              <a:rPr lang="en-US" i="1" dirty="0" smtClean="0"/>
              <a:t>Facilitator does:</a:t>
            </a:r>
            <a:r>
              <a:rPr lang="en-US" dirty="0" smtClean="0"/>
              <a:t> Ensure that each participant has linked up with a partner.</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919857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ea typeface="MS PGothic" charset="0"/>
              </a:rPr>
              <a:t>Facilitator says:</a:t>
            </a:r>
            <a:r>
              <a:rPr lang="en-US" dirty="0" smtClean="0">
                <a:ea typeface="MS PGothic" charset="0"/>
              </a:rPr>
              <a:t> Why do we care about child protection? In short, we are required to protect children. This slide outlines some of the reasons why child protection is so important, including our duty of care to protect children. Children matter; they are human beings with potential. All of us must recognize this and protect children from harm. We must care for children and protect them from abuse. This includes all children regardless of age, disability, gender, race, religion, etc.: all deserve equal protection. </a:t>
            </a:r>
          </a:p>
          <a:p>
            <a:endParaRPr lang="en-US" i="1" dirty="0">
              <a:ea typeface="MS PGothic"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843038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ea typeface="MS PGothic" charset="0"/>
              </a:rPr>
              <a:t>Facilitator says:</a:t>
            </a:r>
            <a:r>
              <a:rPr lang="en-US" dirty="0" smtClean="0">
                <a:ea typeface="MS PGothic" charset="0"/>
              </a:rPr>
              <a:t> Child protection is the law. The UN Convention on the Rights of the Child affirms the right to child protection. Individual countries also have laws on child protection. What about your country? </a:t>
            </a:r>
            <a:endParaRPr lang="en-US" dirty="0">
              <a:ea typeface="MS PGothic"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795367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does</a:t>
            </a:r>
            <a:r>
              <a:rPr lang="en-US" dirty="0" smtClean="0"/>
              <a:t>: Insert the name of any national child protection policy</a:t>
            </a:r>
            <a:r>
              <a:rPr lang="en-US" baseline="0" dirty="0" smtClean="0"/>
              <a:t> or organizational child protection policy that would apply to this survey.</a:t>
            </a:r>
          </a:p>
          <a:p>
            <a:r>
              <a:rPr lang="en-US" i="1" baseline="0" dirty="0" smtClean="0"/>
              <a:t>Facilitator says</a:t>
            </a:r>
            <a:r>
              <a:rPr lang="en-US" baseline="0" dirty="0" smtClean="0"/>
              <a:t>: Summarize the basic principles of the cited child protection policy. </a:t>
            </a:r>
            <a:endParaRPr lang="en-US" dirty="0" smtClean="0"/>
          </a:p>
          <a:p>
            <a:endParaRPr lang="en-US" dirty="0">
              <a:ea typeface="MS PGothic"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944425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You can think of many parts of your job as data collectors, such as obtaining consent from your survey respondents, as ethics in action. In order to live up to the ethics in data collection we have discussed, you must make sure you do these tasks well in your job. We already talked about using a Kish Grid (or</a:t>
            </a:r>
            <a:r>
              <a:rPr lang="en-US" baseline="0" dirty="0" smtClean="0"/>
              <a:t> another sampling approach) to sample children in a household for the caregiver’s responses. </a:t>
            </a:r>
            <a:r>
              <a:rPr lang="en-US" dirty="0" smtClean="0"/>
              <a:t>We will talk now about applying ethics in your work as a data collector through obtaining consent</a:t>
            </a:r>
            <a:r>
              <a:rPr lang="en-US" baseline="0" dirty="0" smtClean="0"/>
              <a:t> and back to more on the steps to gaining consent and administering the questionnaire in the preparation for the practicum.   </a:t>
            </a:r>
          </a:p>
          <a:p>
            <a:endParaRPr lang="en-US" baseline="0" dirty="0" smtClean="0"/>
          </a:p>
          <a:p>
            <a:r>
              <a:rPr lang="en-US" i="1" dirty="0" smtClean="0">
                <a:ea typeface="MS PGothic" charset="0"/>
              </a:rPr>
              <a:t>Facilitator does: </a:t>
            </a:r>
            <a:r>
              <a:rPr lang="en-US" i="0" dirty="0" smtClean="0">
                <a:ea typeface="MS PGothic" charset="0"/>
              </a:rPr>
              <a:t>Spend 60</a:t>
            </a:r>
            <a:r>
              <a:rPr lang="en-US" i="0" baseline="0" dirty="0" smtClean="0">
                <a:ea typeface="MS PGothic" charset="0"/>
              </a:rPr>
              <a:t> minutes </a:t>
            </a:r>
            <a:r>
              <a:rPr lang="en-US" i="0" dirty="0" smtClean="0">
                <a:ea typeface="MS PGothic" charset="0"/>
              </a:rPr>
              <a:t>on Module 3b.</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308219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defTabSz="462229" eaLnBrk="1" hangingPunct="1">
              <a:spcBef>
                <a:spcPct val="0"/>
              </a:spcBef>
            </a:pPr>
            <a:r>
              <a:rPr lang="en-US" i="1" dirty="0" smtClean="0"/>
              <a:t>Facilitator says: </a:t>
            </a:r>
            <a:r>
              <a:rPr lang="en-US" dirty="0" smtClean="0"/>
              <a:t>Prior to this training, the study may</a:t>
            </a:r>
            <a:r>
              <a:rPr lang="en-US" baseline="0" dirty="0" smtClean="0"/>
              <a:t> have</a:t>
            </a:r>
            <a:r>
              <a:rPr lang="en-US" dirty="0" smtClean="0"/>
              <a:t> received ethics approval from an ethics review board based on the general ethics we have discussed. </a:t>
            </a:r>
          </a:p>
          <a:p>
            <a:pPr defTabSz="462229"/>
            <a:endParaRPr lang="en-US" dirty="0" smtClean="0"/>
          </a:p>
          <a:p>
            <a:pPr defTabSz="462229" eaLnBrk="1" hangingPunct="1">
              <a:spcBef>
                <a:spcPct val="0"/>
              </a:spcBef>
            </a:pPr>
            <a:r>
              <a:rPr lang="en-US" dirty="0" smtClean="0"/>
              <a:t>To decide if proposed studies are ethical, the ethics committee should look at six basic issues, as seen on this slide.</a:t>
            </a:r>
          </a:p>
          <a:p>
            <a:pPr defTabSz="462229" eaLnBrk="1" hangingPunct="1">
              <a:spcBef>
                <a:spcPct val="0"/>
              </a:spcBef>
            </a:pPr>
            <a:endParaRPr lang="en-US" dirty="0" smtClean="0"/>
          </a:p>
          <a:p>
            <a:pPr defTabSz="462229" eaLnBrk="1" hangingPunct="1">
              <a:spcBef>
                <a:spcPct val="0"/>
              </a:spcBef>
            </a:pPr>
            <a:r>
              <a:rPr lang="en-US" dirty="0" smtClean="0"/>
              <a:t>For #1: The ethics committee should consider the impact on the safety of the participants in the design of the study. </a:t>
            </a:r>
          </a:p>
          <a:p>
            <a:pPr defTabSz="462229" eaLnBrk="1" hangingPunct="1">
              <a:spcBef>
                <a:spcPct val="0"/>
              </a:spcBef>
            </a:pPr>
            <a:r>
              <a:rPr lang="en-US" dirty="0" smtClean="0"/>
              <a:t>For #2: The ethics committee should examine how participants are recruited. </a:t>
            </a:r>
          </a:p>
          <a:p>
            <a:pPr defTabSz="462229" eaLnBrk="1" hangingPunct="1">
              <a:spcBef>
                <a:spcPct val="0"/>
              </a:spcBef>
            </a:pPr>
            <a:r>
              <a:rPr lang="en-US" dirty="0" smtClean="0"/>
              <a:t>For #3:</a:t>
            </a:r>
            <a:r>
              <a:rPr lang="en-US" baseline="0" dirty="0" smtClean="0"/>
              <a:t> T</a:t>
            </a:r>
            <a:r>
              <a:rPr lang="en-US" dirty="0" smtClean="0"/>
              <a:t>he study should address a local need or problem and be designed with an understanding of the local community. </a:t>
            </a:r>
          </a:p>
          <a:p>
            <a:pPr defTabSz="462229" eaLnBrk="1" hangingPunct="1">
              <a:spcBef>
                <a:spcPct val="0"/>
              </a:spcBef>
            </a:pPr>
            <a:r>
              <a:rPr lang="en-US" dirty="0" smtClean="0"/>
              <a:t>For #4:</a:t>
            </a:r>
            <a:r>
              <a:rPr lang="en-US" baseline="0" dirty="0" smtClean="0"/>
              <a:t> T</a:t>
            </a:r>
            <a:r>
              <a:rPr lang="en-US" dirty="0" smtClean="0"/>
              <a:t>he ethics committee must look at how the study positively or negatively affects participants or their communities. </a:t>
            </a:r>
          </a:p>
          <a:p>
            <a:pPr defTabSz="462229" eaLnBrk="1" hangingPunct="1">
              <a:spcBef>
                <a:spcPct val="0"/>
              </a:spcBef>
            </a:pPr>
            <a:r>
              <a:rPr lang="en-US" dirty="0" smtClean="0"/>
              <a:t>For #5:</a:t>
            </a:r>
            <a:r>
              <a:rPr lang="en-US" baseline="0" dirty="0" smtClean="0"/>
              <a:t> T</a:t>
            </a:r>
            <a:r>
              <a:rPr lang="en-US" dirty="0" smtClean="0"/>
              <a:t>he ethics committee must decide if the consent forms and process are adequate. </a:t>
            </a:r>
          </a:p>
          <a:p>
            <a:pPr defTabSz="462229" eaLnBrk="1" hangingPunct="1">
              <a:spcBef>
                <a:spcPct val="0"/>
              </a:spcBef>
            </a:pPr>
            <a:r>
              <a:rPr lang="en-US" dirty="0" smtClean="0"/>
              <a:t>For #6:</a:t>
            </a:r>
            <a:r>
              <a:rPr lang="en-US" baseline="0" dirty="0" smtClean="0"/>
              <a:t> T</a:t>
            </a:r>
            <a:r>
              <a:rPr lang="en-US" dirty="0" smtClean="0"/>
              <a:t>he ethics committee must review the steps taken by the study team to protect the confidentiality of participants. In some research, the greatest participant risk is having confidentiality broken.</a:t>
            </a:r>
          </a:p>
          <a:p>
            <a:pPr defTabSz="462229" eaLnBrk="1" hangingPunct="1">
              <a:spcBef>
                <a:spcPct val="0"/>
              </a:spcBef>
            </a:pPr>
            <a:endParaRPr lang="en-US" dirty="0" smtClean="0"/>
          </a:p>
          <a:p>
            <a:pPr defTabSz="462229" eaLnBrk="1" hangingPunct="1">
              <a:spcBef>
                <a:spcPct val="0"/>
              </a:spcBef>
            </a:pPr>
            <a:r>
              <a:rPr lang="en-US" dirty="0" smtClean="0"/>
              <a:t> </a:t>
            </a:r>
          </a:p>
          <a:p>
            <a:pPr defTabSz="462229"/>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908958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a:t>
            </a:r>
            <a:r>
              <a:rPr lang="en-US" i="1" dirty="0" smtClean="0"/>
              <a:t>[Read the slide.]</a:t>
            </a:r>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98409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a:t>
            </a:r>
            <a:r>
              <a:rPr lang="en-US" dirty="0" smtClean="0"/>
              <a:t> The study must have ethics approval, if required. The study must align with the country’s standards and guidelines, international guidelines, and donor guidelines for research ethics and approval.</a:t>
            </a:r>
          </a:p>
          <a:p>
            <a:endParaRPr lang="en-US" dirty="0" smtClean="0"/>
          </a:p>
          <a:p>
            <a:r>
              <a:rPr lang="en-US" dirty="0" smtClean="0"/>
              <a:t>Applied ethics include seeking and documenting informed consent and assent from research participants before surveying them, maintaining confidentiality, and being familiar with the program’s child protection referral protocols. </a:t>
            </a:r>
          </a:p>
          <a:p>
            <a:endParaRPr lang="en-US" dirty="0" smtClean="0"/>
          </a:p>
          <a:p>
            <a:r>
              <a:rPr lang="en-US" dirty="0" smtClean="0"/>
              <a:t>You must understand and complete the process of obtaining and documenting informed consent</a:t>
            </a:r>
            <a:r>
              <a:rPr lang="en-US" baseline="0" dirty="0" smtClean="0"/>
              <a:t> </a:t>
            </a:r>
            <a:r>
              <a:rPr lang="en-US" dirty="0" smtClean="0"/>
              <a:t>from adults.</a:t>
            </a:r>
            <a:r>
              <a:rPr lang="en-US" baseline="0" dirty="0" smtClean="0"/>
              <a:t> </a:t>
            </a:r>
          </a:p>
          <a:p>
            <a:endParaRPr lang="en-US" dirty="0" smtClean="0"/>
          </a:p>
          <a:p>
            <a:r>
              <a:rPr lang="en-US" dirty="0" smtClean="0"/>
              <a:t>Privacy issues are important. </a:t>
            </a:r>
          </a:p>
          <a:p>
            <a:endParaRPr lang="en-US" dirty="0" smtClean="0"/>
          </a:p>
          <a:p>
            <a:r>
              <a:rPr lang="en-US" dirty="0" smtClean="0"/>
              <a:t>Be attentive to signs of gender-based violence and child abuse; follow referral protocols.</a:t>
            </a:r>
            <a:endParaRPr lang="en-US" i="1"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920556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This slide presents the four-step process of consent that this study uses.</a:t>
            </a:r>
            <a:endParaRPr lang="en-US" i="1"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22258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The consent process and information you use in this study will include all of these key elements.</a:t>
            </a:r>
          </a:p>
          <a:p>
            <a:endParaRPr lang="en-US" dirty="0" smtClean="0"/>
          </a:p>
          <a:p>
            <a:r>
              <a:rPr lang="en-US" i="1" dirty="0" smtClean="0"/>
              <a:t>Facilitator does: </a:t>
            </a:r>
            <a:r>
              <a:rPr lang="en-US" i="0" dirty="0" smtClean="0"/>
              <a:t>[Read the slide.] </a:t>
            </a:r>
            <a:r>
              <a:rPr lang="en-US" dirty="0" smtClean="0"/>
              <a:t>Go over the essential elements of informed consent and compare these against the consent forms for this study to make sure each element is addressed. </a:t>
            </a:r>
            <a:endParaRPr lang="en-US" i="1"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060329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Now, please read this study’s caregiver consent form. Please look over it at your seat now. </a:t>
            </a:r>
          </a:p>
          <a:p>
            <a:endParaRPr lang="en-US" dirty="0" smtClean="0"/>
          </a:p>
          <a:p>
            <a:r>
              <a:rPr lang="en-US" i="1" dirty="0" smtClean="0"/>
              <a:t>[After participants have reviewed the form for five minutes or so, you say]:</a:t>
            </a:r>
            <a:r>
              <a:rPr lang="en-US" dirty="0" smtClean="0"/>
              <a:t> We will now go around the room and read through the form. Can I get a volunteer to read the first paragraph? </a:t>
            </a:r>
            <a:r>
              <a:rPr lang="en-US" i="1" dirty="0" smtClean="0"/>
              <a:t>[Person reads.]</a:t>
            </a:r>
            <a:r>
              <a:rPr lang="en-US" dirty="0" smtClean="0"/>
              <a:t> Thank you. Now, who would like to read the next paragraph? </a:t>
            </a:r>
            <a:r>
              <a:rPr lang="en-US" i="1" dirty="0" smtClean="0"/>
              <a:t>[Proceed like this throughout the form. This should take about 20 minutes.] </a:t>
            </a:r>
            <a:r>
              <a:rPr lang="en-US" i="0" dirty="0" smtClean="0"/>
              <a:t>Ask</a:t>
            </a:r>
            <a:r>
              <a:rPr lang="en-US" i="0" baseline="0" dirty="0" smtClean="0"/>
              <a:t> for any questions and address the questions. </a:t>
            </a:r>
            <a:endParaRPr lang="en-US" i="1" dirty="0" smtClean="0"/>
          </a:p>
          <a:p>
            <a:endParaRPr lang="en-US" dirty="0" smtClean="0"/>
          </a:p>
          <a:p>
            <a:r>
              <a:rPr lang="en-US" dirty="0" smtClean="0"/>
              <a:t>Now, look at the consent form in the local language. We will practice now in this language. Look over it at your seat. Then we will read through it aloud with volunteers. </a:t>
            </a:r>
            <a:r>
              <a:rPr lang="en-US" i="1" dirty="0" smtClean="0"/>
              <a:t>[This should take about 20 minutes.]</a:t>
            </a:r>
          </a:p>
          <a:p>
            <a:endParaRPr lang="en-US" i="1" dirty="0" smtClean="0"/>
          </a:p>
          <a:p>
            <a:r>
              <a:rPr lang="en-US" i="0" dirty="0" smtClean="0"/>
              <a:t>Later, when we are preparing for the field practicum, we will look closely at sampling</a:t>
            </a:r>
            <a:r>
              <a:rPr lang="en-US" i="0" baseline="0" dirty="0" smtClean="0"/>
              <a:t> households and gaining consent. </a:t>
            </a:r>
            <a:endParaRPr lang="en-US" i="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25720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Now, in your pairs, share your name, where you are from, your favorite food, and at least one happy childhood memory.</a:t>
            </a:r>
          </a:p>
          <a:p>
            <a:pPr eaLnBrk="1" hangingPunct="1">
              <a:spcBef>
                <a:spcPct val="0"/>
              </a:spcBef>
            </a:pPr>
            <a:endParaRPr lang="en-US" dirty="0" smtClean="0"/>
          </a:p>
          <a:p>
            <a:pPr eaLnBrk="1" hangingPunct="1">
              <a:spcBef>
                <a:spcPct val="0"/>
              </a:spcBef>
            </a:pPr>
            <a:r>
              <a:rPr lang="en-US" i="1" dirty="0" smtClean="0"/>
              <a:t>Facilitator does: </a:t>
            </a:r>
            <a:r>
              <a:rPr lang="en-US" dirty="0" smtClean="0"/>
              <a:t>Go around the room asking for partners to introduce one another with this information to the whole group.</a:t>
            </a:r>
          </a:p>
          <a:p>
            <a:pPr eaLnBrk="1" hangingPunct="1">
              <a:spcBef>
                <a:spcPct val="0"/>
              </a:spcBef>
            </a:pPr>
            <a:endParaRPr lang="en-US" dirty="0" smtClean="0"/>
          </a:p>
          <a:p>
            <a:pPr eaLnBrk="1" hangingPunct="1">
              <a:spcBef>
                <a:spcPct val="0"/>
              </a:spcBef>
            </a:pPr>
            <a:r>
              <a:rPr lang="en-US" i="1" dirty="0" smtClean="0"/>
              <a:t>Facilitator knows: </a:t>
            </a:r>
            <a:r>
              <a:rPr lang="en-US" dirty="0" smtClean="0"/>
              <a:t>Take note of the foods of each pair. You will use these foods to make pairs and groups over the course of the training days. </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682386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Perhaps the primary source of risk in the social and behavioral sciences is that information obtained by researchers could harm subjects if disclosed outside the research setting. Confidentiality can be compromised through an unauthorized release of data, which could have a negative impact on the subjects' psychological, social, or economic status. Keep in mind these steps for confidentiality.</a:t>
            </a:r>
          </a:p>
          <a:p>
            <a:endParaRPr lang="en-US" dirty="0" smtClean="0"/>
          </a:p>
          <a:p>
            <a:r>
              <a:rPr lang="en-US" i="1" dirty="0" smtClean="0">
                <a:ea typeface="MS PGothic" charset="0"/>
              </a:rPr>
              <a:t>Facilitator does:</a:t>
            </a:r>
            <a:r>
              <a:rPr lang="en-US" dirty="0" smtClean="0"/>
              <a:t> [Read the slide.]</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49551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Facilitator does</a:t>
            </a:r>
            <a:r>
              <a:rPr lang="en-US" dirty="0" smtClean="0"/>
              <a:t>: inserts any organizational policies</a:t>
            </a:r>
            <a:r>
              <a:rPr lang="en-US" baseline="0" dirty="0" smtClean="0"/>
              <a:t> that apply to this survey and summarizes and disseminates those policies to participants. </a:t>
            </a:r>
          </a:p>
          <a:p>
            <a:r>
              <a:rPr lang="en-US" i="1" dirty="0" smtClean="0">
                <a:ea typeface="MS PGothic" charset="0"/>
              </a:rPr>
              <a:t>Facilitator does: </a:t>
            </a:r>
            <a:r>
              <a:rPr lang="en-US" dirty="0" smtClean="0"/>
              <a:t>Hand out any application organizational policies to participants, and seek their signatures when appropriate.</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984102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If you see evidence of abuse or neglect, you are required to report this through your study’s protocol process. Let’s review that process: What is it? How will you handle this type of situation as a data collector? </a:t>
            </a:r>
          </a:p>
          <a:p>
            <a:endParaRPr lang="en-US" dirty="0" smtClean="0"/>
          </a:p>
          <a:p>
            <a:r>
              <a:rPr lang="en-US" i="1" dirty="0" smtClean="0"/>
              <a:t>Facilitator does: </a:t>
            </a:r>
            <a:r>
              <a:rPr lang="en-US" dirty="0" smtClean="0"/>
              <a:t>Make sure the referral protocol is clear to the participants.</a:t>
            </a:r>
          </a:p>
          <a:p>
            <a:endParaRPr lang="en-US" i="1" dirty="0" smtClean="0"/>
          </a:p>
          <a:p>
            <a:r>
              <a:rPr lang="en-US" i="0" dirty="0" smtClean="0"/>
              <a:t>If</a:t>
            </a:r>
            <a:r>
              <a:rPr lang="en-US" i="0" baseline="0" dirty="0" smtClean="0"/>
              <a:t> there is a form that will be used, hand it out to participants and review it together to ensure they understand it.</a:t>
            </a:r>
            <a:endParaRPr lang="en-US" i="0" dirty="0" smtClean="0"/>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132183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ea typeface="MS PGothic" charset="0"/>
              </a:rPr>
              <a:t>Facilitator knows: </a:t>
            </a:r>
            <a:r>
              <a:rPr lang="en-US" i="0" dirty="0" smtClean="0">
                <a:ea typeface="MS PGothic" charset="0"/>
              </a:rPr>
              <a:t>Cover this slide if you have time.</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654603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Today we have defined and described well-being and begun to use the questionnaire to measure it. Let’s</a:t>
            </a:r>
            <a:r>
              <a:rPr lang="en-US" altLang="ja-JP" dirty="0" smtClean="0"/>
              <a:t> revisit the study information offered at the opening of the training and make sure you understand how your role as data collectors fits with the MER essential survey indicators. Can I get two volunteers who can provide a clear, 30-second description of</a:t>
            </a:r>
            <a:r>
              <a:rPr lang="en-US" altLang="ja-JP" baseline="0" dirty="0" smtClean="0"/>
              <a:t> the survey’s purpose/aim</a:t>
            </a:r>
            <a:r>
              <a:rPr lang="en-US" altLang="ja-JP" dirty="0" smtClean="0"/>
              <a:t>?</a:t>
            </a:r>
          </a:p>
          <a:p>
            <a:endParaRPr lang="en-US" dirty="0" smtClean="0"/>
          </a:p>
          <a:p>
            <a:r>
              <a:rPr lang="en-US" i="1" dirty="0" smtClean="0"/>
              <a:t>Facilitator does:</a:t>
            </a:r>
            <a:r>
              <a:rPr lang="en-US" dirty="0" smtClean="0"/>
              <a:t> Plan to spend 10 minutes</a:t>
            </a:r>
            <a:r>
              <a:rPr lang="en-US" baseline="0" dirty="0" smtClean="0"/>
              <a:t> on the first part of this wrap-up.</a:t>
            </a:r>
            <a:endParaRPr lang="en-US" dirty="0" smtClean="0"/>
          </a:p>
          <a:p>
            <a:endParaRPr lang="en-US" dirty="0" smtClean="0"/>
          </a:p>
          <a:p>
            <a:r>
              <a:rPr lang="en-US" dirty="0" smtClean="0"/>
              <a:t>Have participants do two 30-second </a:t>
            </a:r>
            <a:r>
              <a:rPr lang="ja-JP" altLang="en-US" dirty="0" smtClean="0"/>
              <a:t>“</a:t>
            </a:r>
            <a:r>
              <a:rPr lang="en-US" altLang="ja-JP" dirty="0" err="1" smtClean="0"/>
              <a:t>TEDx</a:t>
            </a:r>
            <a:r>
              <a:rPr lang="en-US" altLang="ja-JP" dirty="0" smtClean="0"/>
              <a:t> speech</a:t>
            </a:r>
            <a:r>
              <a:rPr lang="ja-JP" altLang="en-US" dirty="0" smtClean="0"/>
              <a:t>”</a:t>
            </a:r>
            <a:r>
              <a:rPr lang="en-US" altLang="ja-JP" dirty="0" smtClean="0"/>
              <a:t> moments.  Select a few participants to offer clear, 30-second descriptions using this prompt:</a:t>
            </a:r>
          </a:p>
          <a:p>
            <a:pPr>
              <a:buFontTx/>
              <a:buChar char="•"/>
            </a:pPr>
            <a:r>
              <a:rPr lang="en-US" dirty="0" smtClean="0"/>
              <a:t>Describe the survey</a:t>
            </a:r>
            <a:r>
              <a:rPr lang="ja-JP" altLang="en-US" dirty="0" smtClean="0"/>
              <a:t>’</a:t>
            </a:r>
            <a:r>
              <a:rPr lang="en-US" altLang="ja-JP" dirty="0" smtClean="0"/>
              <a:t>s purpose/aim. </a:t>
            </a:r>
          </a:p>
          <a:p>
            <a:pPr>
              <a:buFontTx/>
              <a:buChar char="•"/>
            </a:pPr>
            <a:endParaRPr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Facilitator</a:t>
            </a:r>
            <a:r>
              <a:rPr lang="en-US" baseline="0" dirty="0" smtClean="0"/>
              <a:t> knows the true survey’s purpose /aim. </a:t>
            </a:r>
            <a:r>
              <a:rPr lang="en-US" dirty="0" smtClean="0"/>
              <a:t>If participants cannot answer, then have them ask you questions. Then, you give 30-second responses that are understandable to the group. </a:t>
            </a:r>
          </a:p>
          <a:p>
            <a:pPr>
              <a:buFontTx/>
              <a:buNone/>
            </a:pPr>
            <a:endParaRPr lang="en-US" altLang="ja-JP" dirty="0" smtClean="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016558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Please take out an index card from your training packet and respond to these two questions. You do not need to write your name on your card. I will collect these cards and review them tonight so that we can make this training as effective as possible for you.</a:t>
            </a:r>
          </a:p>
          <a:p>
            <a:endParaRPr lang="en-US" dirty="0" smtClean="0"/>
          </a:p>
          <a:p>
            <a:r>
              <a:rPr lang="en-US" i="1" dirty="0" smtClean="0"/>
              <a:t>Facilitator does: </a:t>
            </a:r>
            <a:r>
              <a:rPr lang="en-US" i="0" dirty="0" smtClean="0"/>
              <a:t>Plan to spend 5 minutes for this part of the wrap-up</a:t>
            </a:r>
            <a:r>
              <a:rPr lang="en-US" i="0" baseline="0" dirty="0" smtClean="0"/>
              <a:t> session.</a:t>
            </a:r>
            <a:endParaRPr lang="en-US" i="0" dirty="0" smtClean="0"/>
          </a:p>
          <a:p>
            <a:endParaRPr lang="en-US" dirty="0" smtClean="0"/>
          </a:p>
          <a:p>
            <a:r>
              <a:rPr lang="en-US" dirty="0" smtClean="0"/>
              <a:t>Collect the cards to review after the session.</a:t>
            </a:r>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737176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18234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i="1" dirty="0" smtClean="0"/>
              <a:t>Facilitator says: </a:t>
            </a:r>
            <a:r>
              <a:rPr lang="en-US" dirty="0" smtClean="0"/>
              <a:t>Take out the training agenda in your training packet. [You will have included an agenda specific to the study and how this training will run.] Let’s look at the general flow of the modules for this training.</a:t>
            </a:r>
          </a:p>
          <a:p>
            <a:r>
              <a:rPr lang="en-US" dirty="0" smtClean="0"/>
              <a:t> </a:t>
            </a:r>
          </a:p>
          <a:p>
            <a:r>
              <a:rPr lang="en-US" i="1" dirty="0" smtClean="0"/>
              <a:t>Facilitator does: </a:t>
            </a:r>
            <a:r>
              <a:rPr lang="en-US" dirty="0" smtClean="0"/>
              <a:t>Prior to the workshop, you will have adapted the draft workshop agenda to reflect details of the specific study and relevant training objectives. Ask participants to pull the workshop agenda from their training packets. Walk them through the various modules and entertain questions for clarification, noting that the group will discuss objectives and expectations shortly. </a:t>
            </a:r>
          </a:p>
          <a:p>
            <a:endParaRPr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322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10"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11" name="object 6"/>
          <p:cNvSpPr txBox="1"/>
          <p:nvPr userDrawn="1"/>
        </p:nvSpPr>
        <p:spPr>
          <a:xfrm>
            <a:off x="1039962" y="484853"/>
            <a:ext cx="6943090" cy="907941"/>
          </a:xfrm>
          <a:prstGeom prst="rect">
            <a:avLst/>
          </a:prstGeom>
        </p:spPr>
        <p:txBody>
          <a:bodyPr vert="horz" wrap="square" lIns="0" tIns="0" rIns="0" bIns="0" rtlCol="0">
            <a:spAutoFit/>
          </a:bodyPr>
          <a:lstStyle/>
          <a:p>
            <a:pPr marL="12700">
              <a:lnSpc>
                <a:spcPct val="100000"/>
              </a:lnSpc>
            </a:pPr>
            <a:r>
              <a:rPr lang="en-US" sz="5900" b="1" spc="-240" dirty="0" smtClean="0">
                <a:solidFill>
                  <a:srgbClr val="0E256A"/>
                </a:solidFill>
                <a:latin typeface="Futura LT Pro Book"/>
                <a:cs typeface="Futura LT Pro Book"/>
              </a:rPr>
              <a:t>Headline here</a:t>
            </a:r>
            <a:endParaRPr sz="5900" dirty="0">
              <a:solidFill>
                <a:srgbClr val="0E256A"/>
              </a:solidFill>
              <a:latin typeface="Futura LT Pro Book"/>
              <a:cs typeface="Futura LT Pro Book"/>
            </a:endParaRPr>
          </a:p>
        </p:txBody>
      </p:sp>
      <p:sp>
        <p:nvSpPr>
          <p:cNvPr id="12" name="object 7"/>
          <p:cNvSpPr txBox="1"/>
          <p:nvPr userDrawn="1"/>
        </p:nvSpPr>
        <p:spPr>
          <a:xfrm>
            <a:off x="1039962" y="1399291"/>
            <a:ext cx="7480300" cy="1667123"/>
          </a:xfrm>
          <a:prstGeom prst="rect">
            <a:avLst/>
          </a:prstGeom>
        </p:spPr>
        <p:txBody>
          <a:bodyPr vert="horz" wrap="square" lIns="0" tIns="0" rIns="0" bIns="0" rtlCol="0">
            <a:spAutoFit/>
          </a:bodyPr>
          <a:lstStyle/>
          <a:p>
            <a:pPr marL="12700">
              <a:lnSpc>
                <a:spcPts val="6495"/>
              </a:lnSpc>
            </a:pPr>
            <a:r>
              <a:rPr lang="en-US" sz="5700" spc="-265" dirty="0" smtClean="0">
                <a:solidFill>
                  <a:srgbClr val="EEBB00"/>
                </a:solidFill>
                <a:latin typeface="Futura LT Pro Book" panose="020B0502020204020303" pitchFamily="34" charset="0"/>
                <a:cs typeface="Gill Sans MT"/>
              </a:rPr>
              <a:t>Subtitle here </a:t>
            </a:r>
            <a:endParaRPr sz="5700" dirty="0">
              <a:solidFill>
                <a:srgbClr val="EEBB00"/>
              </a:solidFill>
              <a:latin typeface="Futura LT Pro Book" panose="020B0502020204020303" pitchFamily="34" charset="0"/>
              <a:cs typeface="Gill Sans MT"/>
            </a:endParaRPr>
          </a:p>
          <a:p>
            <a:pPr marL="12700">
              <a:lnSpc>
                <a:spcPts val="6495"/>
              </a:lnSpc>
            </a:pPr>
            <a:r>
              <a:rPr lang="en-US" sz="4400" spc="-260" dirty="0" smtClean="0">
                <a:solidFill>
                  <a:srgbClr val="FFFFFF"/>
                </a:solidFill>
                <a:latin typeface="Futura LT Pro Book" panose="020B0502020204020303" pitchFamily="34" charset="0"/>
                <a:cs typeface="Gill Sans MT"/>
              </a:rPr>
              <a:t>Or subtitle this color and size</a:t>
            </a:r>
            <a:endParaRPr sz="4400" dirty="0">
              <a:latin typeface="Futura LT Pro Book" panose="020B0502020204020303" pitchFamily="34" charset="0"/>
              <a:cs typeface="Gill Sans MT"/>
            </a:endParaRPr>
          </a:p>
        </p:txBody>
      </p:sp>
      <p:sp>
        <p:nvSpPr>
          <p:cNvPr id="13" name="object 8"/>
          <p:cNvSpPr txBox="1"/>
          <p:nvPr userDrawn="1"/>
        </p:nvSpPr>
        <p:spPr>
          <a:xfrm>
            <a:off x="4833204" y="4387216"/>
            <a:ext cx="4491355"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Futura LT Pro Book"/>
                <a:cs typeface="Futura LT Pro Book"/>
              </a:rPr>
              <a:t>Author Name and Degree Here</a:t>
            </a:r>
          </a:p>
          <a:p>
            <a:pPr marL="12700">
              <a:lnSpc>
                <a:spcPts val="2250"/>
              </a:lnSpc>
            </a:pPr>
            <a:r>
              <a:rPr sz="1600" b="1" dirty="0">
                <a:solidFill>
                  <a:schemeClr val="bg1"/>
                </a:solidFill>
                <a:latin typeface="Futura LT Pro Book"/>
                <a:cs typeface="Futura LT Pro Book"/>
              </a:rPr>
              <a:t>MEASURE Evaluation</a:t>
            </a:r>
            <a:endParaRPr sz="1600" dirty="0">
              <a:solidFill>
                <a:schemeClr val="bg1"/>
              </a:solidFill>
              <a:latin typeface="Futura LT Pro Book"/>
              <a:cs typeface="Futura LT Pro Book"/>
            </a:endParaRPr>
          </a:p>
          <a:p>
            <a:pPr marL="12700">
              <a:lnSpc>
                <a:spcPct val="100000"/>
              </a:lnSpc>
            </a:pPr>
            <a:r>
              <a:rPr sz="1600" dirty="0">
                <a:solidFill>
                  <a:schemeClr val="bg1"/>
                </a:solidFill>
                <a:latin typeface="Futura LT Pro Book"/>
                <a:cs typeface="Futura LT Pro Book"/>
              </a:rPr>
              <a:t>Your organization here</a:t>
            </a:r>
          </a:p>
          <a:p>
            <a:pPr>
              <a:lnSpc>
                <a:spcPct val="100000"/>
              </a:lnSpc>
              <a:spcBef>
                <a:spcPts val="43"/>
              </a:spcBef>
            </a:pPr>
            <a:endParaRPr sz="1600" dirty="0">
              <a:solidFill>
                <a:schemeClr val="bg1"/>
              </a:solidFill>
              <a:latin typeface="Times New Roman"/>
              <a:cs typeface="Times New Roman"/>
            </a:endParaRPr>
          </a:p>
          <a:p>
            <a:pPr marL="12700">
              <a:lnSpc>
                <a:spcPts val="2200"/>
              </a:lnSpc>
            </a:pPr>
            <a:r>
              <a:rPr sz="1600" dirty="0">
                <a:solidFill>
                  <a:schemeClr val="bg1"/>
                </a:solidFill>
                <a:latin typeface="Futura LT Pro Book"/>
                <a:cs typeface="Futura LT Pro Book"/>
              </a:rPr>
              <a:t>DATE FOR PRESENTATION IF NECESSARY</a:t>
            </a:r>
          </a:p>
          <a:p>
            <a:pPr marL="12700">
              <a:lnSpc>
                <a:spcPts val="2200"/>
              </a:lnSpc>
            </a:pPr>
            <a:r>
              <a:rPr sz="1600" b="1" dirty="0">
                <a:solidFill>
                  <a:schemeClr val="bg1"/>
                </a:solidFill>
                <a:latin typeface="Futura LT Pro Book"/>
                <a:cs typeface="Futura LT Pro Book"/>
              </a:rPr>
              <a:t>NAME OF MEETING</a:t>
            </a:r>
            <a:endParaRPr sz="1600" dirty="0">
              <a:solidFill>
                <a:schemeClr val="bg1"/>
              </a:solidFill>
              <a:latin typeface="Futura LT Pro Book"/>
              <a:cs typeface="Futura LT Pro Book"/>
            </a:endParaRPr>
          </a:p>
        </p:txBody>
      </p:sp>
    </p:spTree>
    <p:extLst>
      <p:ext uri="{BB962C8B-B14F-4D97-AF65-F5344CB8AC3E}">
        <p14:creationId xmlns:p14="http://schemas.microsoft.com/office/powerpoint/2010/main" val="2160603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9"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3" name="Text Placeholder 2"/>
          <p:cNvSpPr>
            <a:spLocks noGrp="1"/>
          </p:cNvSpPr>
          <p:nvPr>
            <p:ph type="body" sz="quarter" idx="10" hasCustomPrompt="1"/>
          </p:nvPr>
        </p:nvSpPr>
        <p:spPr>
          <a:xfrm>
            <a:off x="838200" y="457200"/>
            <a:ext cx="6248400" cy="1143000"/>
          </a:xfrm>
          <a:prstGeom prst="rect">
            <a:avLst/>
          </a:prstGeom>
        </p:spPr>
        <p:txBody>
          <a:bodyPr/>
          <a:lstStyle>
            <a:lvl1pPr>
              <a:defRPr sz="4800" b="1">
                <a:solidFill>
                  <a:srgbClr val="0E256A"/>
                </a:solidFill>
              </a:defRPr>
            </a:lvl1pPr>
          </a:lstStyle>
          <a:p>
            <a:pPr lvl="0"/>
            <a:r>
              <a:rPr lang="en-US" dirty="0" smtClean="0"/>
              <a:t>Headline here</a:t>
            </a:r>
          </a:p>
        </p:txBody>
      </p:sp>
      <p:sp>
        <p:nvSpPr>
          <p:cNvPr id="5" name="Text Placeholder 4"/>
          <p:cNvSpPr>
            <a:spLocks noGrp="1"/>
          </p:cNvSpPr>
          <p:nvPr>
            <p:ph type="body" sz="quarter" idx="11" hasCustomPrompt="1"/>
          </p:nvPr>
        </p:nvSpPr>
        <p:spPr>
          <a:xfrm>
            <a:off x="838200" y="1723910"/>
            <a:ext cx="5943600" cy="838200"/>
          </a:xfrm>
          <a:prstGeom prst="rect">
            <a:avLst/>
          </a:prstGeom>
        </p:spPr>
        <p:txBody>
          <a:bodyPr/>
          <a:lstStyle>
            <a:lvl1pPr marL="0" marR="0" indent="0" defTabSz="914400" eaLnBrk="1" fontAlgn="auto" latinLnBrk="0" hangingPunct="1">
              <a:lnSpc>
                <a:spcPct val="100000"/>
              </a:lnSpc>
              <a:spcBef>
                <a:spcPts val="0"/>
              </a:spcBef>
              <a:spcAft>
                <a:spcPts val="0"/>
              </a:spcAft>
              <a:buClrTx/>
              <a:buSzTx/>
              <a:buFontTx/>
              <a:buNone/>
              <a:tabLst/>
              <a:defRPr sz="4800">
                <a:solidFill>
                  <a:srgbClr val="D8A31F"/>
                </a:solidFill>
              </a:defRPr>
            </a:lvl1pPr>
          </a:lstStyle>
          <a:p>
            <a:pPr lvl="0"/>
            <a:r>
              <a:rPr lang="en-US" dirty="0" smtClean="0"/>
              <a:t>Subtitle here</a:t>
            </a:r>
          </a:p>
          <a:p>
            <a:pPr lvl="0"/>
            <a:endParaRPr lang="en-US" dirty="0" smtClean="0"/>
          </a:p>
        </p:txBody>
      </p:sp>
      <p:sp>
        <p:nvSpPr>
          <p:cNvPr id="7" name="Text Placeholder 6"/>
          <p:cNvSpPr>
            <a:spLocks noGrp="1"/>
          </p:cNvSpPr>
          <p:nvPr>
            <p:ph type="body" sz="quarter" idx="12" hasCustomPrompt="1"/>
          </p:nvPr>
        </p:nvSpPr>
        <p:spPr>
          <a:xfrm>
            <a:off x="832338" y="2438400"/>
            <a:ext cx="6172200" cy="914400"/>
          </a:xfrm>
          <a:prstGeom prst="rect">
            <a:avLst/>
          </a:prstGeom>
        </p:spPr>
        <p:txBody>
          <a:bodyPr/>
          <a:lstStyle>
            <a:lvl1pPr>
              <a:defRPr sz="4400" spc="-150" baseline="0">
                <a:solidFill>
                  <a:srgbClr val="0E256A"/>
                </a:solidFill>
              </a:defRPr>
            </a:lvl1pPr>
          </a:lstStyle>
          <a:p>
            <a:pPr lvl="0"/>
            <a:r>
              <a:rPr lang="en-US" dirty="0" smtClean="0"/>
              <a:t>Or subtitle this color size</a:t>
            </a:r>
          </a:p>
        </p:txBody>
      </p:sp>
    </p:spTree>
    <p:extLst>
      <p:ext uri="{BB962C8B-B14F-4D97-AF65-F5344CB8AC3E}">
        <p14:creationId xmlns:p14="http://schemas.microsoft.com/office/powerpoint/2010/main" val="2508093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124" y="0"/>
            <a:ext cx="0" cy="1386840"/>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a:p>
        </p:txBody>
      </p:sp>
      <p:sp>
        <p:nvSpPr>
          <p:cNvPr id="8" name="object 2"/>
          <p:cNvSpPr/>
          <p:nvPr userDrawn="1"/>
        </p:nvSpPr>
        <p:spPr>
          <a:xfrm>
            <a:off x="0" y="16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9" name="object 4"/>
          <p:cNvSpPr/>
          <p:nvPr userDrawn="1"/>
        </p:nvSpPr>
        <p:spPr>
          <a:xfrm>
            <a:off x="761" y="131330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userDrawn="1"/>
        </p:nvGrpSpPr>
        <p:grpSpPr>
          <a:xfrm>
            <a:off x="5334000" y="6809099"/>
            <a:ext cx="4266629" cy="718310"/>
            <a:chOff x="2362771" y="6712101"/>
            <a:chExt cx="5056591" cy="851304"/>
          </a:xfrm>
        </p:grpSpPr>
        <p:sp>
          <p:nvSpPr>
            <p:cNvPr id="11" name="object 3"/>
            <p:cNvSpPr/>
            <p:nvPr/>
          </p:nvSpPr>
          <p:spPr>
            <a:xfrm>
              <a:off x="6534012" y="6712101"/>
              <a:ext cx="885350" cy="851304"/>
            </a:xfrm>
            <a:prstGeom prst="rect">
              <a:avLst/>
            </a:prstGeom>
            <a:blipFill>
              <a:blip r:embed="rId2" cstate="print"/>
              <a:stretch>
                <a:fillRect/>
              </a:stretch>
            </a:blipFill>
          </p:spPr>
          <p:txBody>
            <a:bodyPr wrap="square" lIns="0" tIns="0" rIns="0" bIns="0" rtlCol="0"/>
            <a:lstStyle/>
            <a:p>
              <a:endParaRPr/>
            </a:p>
          </p:txBody>
        </p:sp>
        <p:sp>
          <p:nvSpPr>
            <p:cNvPr id="12" name="object 5"/>
            <p:cNvSpPr/>
            <p:nvPr/>
          </p:nvSpPr>
          <p:spPr>
            <a:xfrm>
              <a:off x="4728730" y="6807834"/>
              <a:ext cx="1059992" cy="661828"/>
            </a:xfrm>
            <a:prstGeom prst="rect">
              <a:avLst/>
            </a:prstGeom>
            <a:blipFill>
              <a:blip r:embed="rId3" cstate="print"/>
              <a:stretch>
                <a:fillRect/>
              </a:stretch>
            </a:blipFill>
          </p:spPr>
          <p:txBody>
            <a:bodyPr wrap="square" lIns="0" tIns="0" rIns="0" bIns="0" rtlCol="0"/>
            <a:lstStyle/>
            <a:p>
              <a:endParaRPr/>
            </a:p>
          </p:txBody>
        </p:sp>
        <p:sp>
          <p:nvSpPr>
            <p:cNvPr id="13" name="object 9"/>
            <p:cNvSpPr/>
            <p:nvPr/>
          </p:nvSpPr>
          <p:spPr>
            <a:xfrm>
              <a:off x="2362771" y="6855256"/>
              <a:ext cx="1893912" cy="636778"/>
            </a:xfrm>
            <a:prstGeom prst="rect">
              <a:avLst/>
            </a:prstGeom>
            <a:blipFill>
              <a:blip r:embed="rId4" cstate="print"/>
              <a:stretch>
                <a:fillRect/>
              </a:stretch>
            </a:blipFill>
          </p:spPr>
          <p:txBody>
            <a:bodyPr wrap="square" lIns="0" tIns="0" rIns="0" bIns="0" rtlCol="0"/>
            <a:lstStyle/>
            <a:p>
              <a:endParaRPr/>
            </a:p>
          </p:txBody>
        </p:sp>
      </p:grpSp>
      <p:sp>
        <p:nvSpPr>
          <p:cNvPr id="14" name="TextBox 13"/>
          <p:cNvSpPr txBox="1"/>
          <p:nvPr userDrawn="1"/>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305623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0058400" cy="1371600"/>
          </a:xfrm>
          <a:prstGeom prst="rect">
            <a:avLst/>
          </a:prstGeom>
          <a:solidFill>
            <a:srgbClr val="D8A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270136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defRPr>
          <a:solidFill>
            <a:srgbClr val="243F87"/>
          </a:solidFill>
          <a:latin typeface="+mj-lt"/>
          <a:ea typeface="+mj-ea"/>
          <a:cs typeface="+mj-cs"/>
        </a:defRPr>
      </a:lvl1pPr>
    </p:titleStyle>
    <p:bodyStyle>
      <a:lvl1pPr marL="0">
        <a:defRPr sz="2400">
          <a:solidFill>
            <a:schemeClr val="tx1"/>
          </a:solidFill>
          <a:latin typeface="Futura LT Pro Book" panose="020B0502020204020303" pitchFamily="34" charset="0"/>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0" y="1312545"/>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7" name="object 7"/>
          <p:cNvSpPr txBox="1"/>
          <p:nvPr/>
        </p:nvSpPr>
        <p:spPr>
          <a:xfrm>
            <a:off x="782371" y="1629549"/>
            <a:ext cx="7577454" cy="4154984"/>
          </a:xfrm>
          <a:prstGeom prst="rect">
            <a:avLst/>
          </a:prstGeom>
        </p:spPr>
        <p:txBody>
          <a:bodyPr vert="horz" wrap="square" lIns="0" tIns="0" rIns="0" bIns="0" rtlCol="0">
            <a:spAutoFit/>
          </a:bodyPr>
          <a:lstStyle/>
          <a:p>
            <a:r>
              <a:rPr lang="en-US" sz="5400" b="1" baseline="30000" dirty="0" smtClean="0">
                <a:solidFill>
                  <a:schemeClr val="bg1"/>
                </a:solidFill>
                <a:latin typeface="Futura LT Pro Book" panose="020B0502020204020303" pitchFamily="34" charset="0"/>
              </a:rPr>
              <a:t>Collecting </a:t>
            </a:r>
            <a:r>
              <a:rPr lang="en-US" sz="5400" b="1" baseline="30000" dirty="0">
                <a:solidFill>
                  <a:schemeClr val="bg1"/>
                </a:solidFill>
                <a:latin typeface="Futura LT Pro Book" panose="020B0502020204020303" pitchFamily="34" charset="0"/>
              </a:rPr>
              <a:t>the Essential Survey Indicators </a:t>
            </a:r>
            <a:r>
              <a:rPr lang="en-US" sz="5400" b="1" baseline="30000" dirty="0" smtClean="0">
                <a:solidFill>
                  <a:schemeClr val="bg1"/>
                </a:solidFill>
                <a:latin typeface="Futura LT Pro Book" panose="020B0502020204020303" pitchFamily="34" charset="0"/>
              </a:rPr>
              <a:t>of </a:t>
            </a:r>
            <a:r>
              <a:rPr lang="en-US" sz="5400" b="1" baseline="30000" dirty="0">
                <a:solidFill>
                  <a:schemeClr val="bg1"/>
                </a:solidFill>
                <a:latin typeface="Futura LT Pro Book" panose="020B0502020204020303" pitchFamily="34" charset="0"/>
              </a:rPr>
              <a:t>Orphans and Vulnerable Children </a:t>
            </a:r>
            <a:r>
              <a:rPr lang="en-US" sz="5400" b="1" baseline="30000" dirty="0" smtClean="0">
                <a:solidFill>
                  <a:schemeClr val="bg1"/>
                </a:solidFill>
                <a:latin typeface="Futura LT Pro Book" panose="020B0502020204020303" pitchFamily="34" charset="0"/>
              </a:rPr>
              <a:t>Well-Being </a:t>
            </a:r>
            <a:r>
              <a:rPr lang="en-US" sz="5400" b="1" baseline="30000" dirty="0">
                <a:solidFill>
                  <a:schemeClr val="bg1"/>
                </a:solidFill>
                <a:latin typeface="Futura LT Pro Book" panose="020B0502020204020303" pitchFamily="34" charset="0"/>
              </a:rPr>
              <a:t>through Outcomes Monitoring</a:t>
            </a: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smtClean="0">
              <a:solidFill>
                <a:schemeClr val="bg1"/>
              </a:solidFill>
              <a:latin typeface="Futura LT Pro Book" panose="020B0502020204020303" pitchFamily="34" charset="0"/>
            </a:endParaRPr>
          </a:p>
          <a:p>
            <a:endParaRPr lang="en-US" b="1" baseline="30000" dirty="0">
              <a:solidFill>
                <a:schemeClr val="bg1"/>
              </a:solidFill>
              <a:latin typeface="Futura LT Pro Book" panose="020B0502020204020303" pitchFamily="34" charset="0"/>
            </a:endParaRPr>
          </a:p>
          <a:p>
            <a:r>
              <a:rPr lang="en-US" sz="2000" b="1" baseline="30000" smtClean="0">
                <a:solidFill>
                  <a:schemeClr val="bg1"/>
                </a:solidFill>
                <a:latin typeface="Futura LT Pro Book" panose="020B0502020204020303" pitchFamily="34" charset="0"/>
              </a:rPr>
              <a:t>May </a:t>
            </a:r>
            <a:r>
              <a:rPr lang="en-US" sz="2000" b="1" baseline="30000" dirty="0">
                <a:solidFill>
                  <a:schemeClr val="bg1"/>
                </a:solidFill>
                <a:latin typeface="Futura LT Pro Book" panose="020B0502020204020303" pitchFamily="34" charset="0"/>
              </a:rPr>
              <a:t>2016</a:t>
            </a:r>
            <a:endParaRPr sz="2000" dirty="0">
              <a:solidFill>
                <a:schemeClr val="bg1"/>
              </a:solidFill>
              <a:latin typeface="Futura LT Pro Book" panose="020B0502020204020303" pitchFamily="34" charset="0"/>
              <a:cs typeface="Gill Sans MT"/>
            </a:endParaRPr>
          </a:p>
        </p:txBody>
      </p:sp>
      <p:sp>
        <p:nvSpPr>
          <p:cNvPr id="11" name="TextBox 10"/>
          <p:cNvSpPr txBox="1"/>
          <p:nvPr/>
        </p:nvSpPr>
        <p:spPr>
          <a:xfrm>
            <a:off x="722998" y="762000"/>
            <a:ext cx="8954402" cy="830997"/>
          </a:xfrm>
          <a:prstGeom prst="rect">
            <a:avLst/>
          </a:prstGeom>
          <a:noFill/>
        </p:spPr>
        <p:txBody>
          <a:bodyPr wrap="square" rtlCol="0">
            <a:spAutoFit/>
          </a:bodyPr>
          <a:lstStyle/>
          <a:p>
            <a:r>
              <a:rPr lang="en-US" sz="4800" baseline="30000" dirty="0">
                <a:solidFill>
                  <a:schemeClr val="bg1"/>
                </a:solidFill>
                <a:latin typeface="Futura LT Pro Book" panose="020B0502020204020303" pitchFamily="34" charset="0"/>
              </a:rPr>
              <a:t>PEPFAR Monitoring, Evaluation, and Reporting</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Overall training purpose</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135133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Participants will learn how to collect data on caregiver and child well-being for PEPFAR programs by administering a questionnaire to caregivers.</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201634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What is PEPFAR?</a:t>
            </a:r>
            <a:endParaRPr sz="4400" dirty="0">
              <a:solidFill>
                <a:srgbClr val="0E256A"/>
              </a:solidFill>
              <a:latin typeface="Futura LT Pro Book"/>
              <a:cs typeface="Futura LT Pro Book"/>
            </a:endParaRPr>
          </a:p>
        </p:txBody>
      </p:sp>
      <p:sp>
        <p:nvSpPr>
          <p:cNvPr id="9" name="object 4"/>
          <p:cNvSpPr txBox="1"/>
          <p:nvPr/>
        </p:nvSpPr>
        <p:spPr>
          <a:xfrm>
            <a:off x="786681" y="1600200"/>
            <a:ext cx="8357319" cy="6540252"/>
          </a:xfrm>
          <a:prstGeom prst="rect">
            <a:avLst/>
          </a:prstGeom>
        </p:spPr>
        <p:txBody>
          <a:bodyPr vert="horz" wrap="square" lIns="0" tIns="0" rIns="0" bIns="0" rtlCol="0">
            <a:spAutoFit/>
          </a:bodyPr>
          <a:lstStyle/>
          <a:p>
            <a:pPr marL="469900" indent="-457200">
              <a:lnSpc>
                <a:spcPts val="34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U.S. President's Emergency Plan for AIDS Relief (PEPFAR) is the U.S. Government initiative to help save the lives of those suffering from HIV and AIDS around the world</a:t>
            </a:r>
            <a:r>
              <a:rPr lang="en-US" sz="2800" spc="-165" dirty="0" smtClean="0">
                <a:solidFill>
                  <a:prstClr val="black"/>
                </a:solidFill>
                <a:latin typeface="Futura LT Pro Book"/>
                <a:cs typeface="Futura LT Pro Book"/>
              </a:rPr>
              <a:t>.</a:t>
            </a:r>
          </a:p>
          <a:p>
            <a:pPr marL="469900" indent="-457200">
              <a:lnSpc>
                <a:spcPts val="3400"/>
              </a:lnSpc>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lnSpc>
                <a:spcPts val="34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PEPFAR </a:t>
            </a:r>
            <a:r>
              <a:rPr lang="en-US" sz="2800" spc="-165" dirty="0">
                <a:solidFill>
                  <a:prstClr val="black"/>
                </a:solidFill>
                <a:latin typeface="Futura LT Pro Book"/>
                <a:cs typeface="Futura LT Pro Book"/>
              </a:rPr>
              <a:t>supports people who have HIV or are at risk of acquiring HIV and those who are affected by HIV and AIDS (for example, children who have lost one or both parents to AIDS: orphans and vulnerable children, or “OVC</a:t>
            </a:r>
            <a:r>
              <a:rPr lang="en-US" sz="2800" spc="-165" dirty="0" smtClean="0">
                <a:solidFill>
                  <a:prstClr val="black"/>
                </a:solidFill>
                <a:latin typeface="Futura LT Pro Book"/>
                <a:cs typeface="Futura LT Pro Book"/>
              </a:rPr>
              <a:t>”).</a:t>
            </a:r>
          </a:p>
          <a:p>
            <a:pPr marL="12700">
              <a:lnSpc>
                <a:spcPts val="3400"/>
              </a:lnSpc>
              <a:buClr>
                <a:srgbClr val="243F87"/>
              </a:buClr>
            </a:pPr>
            <a:endParaRPr lang="en-US" sz="2800" spc="-165" dirty="0">
              <a:solidFill>
                <a:prstClr val="black"/>
              </a:solidFill>
              <a:latin typeface="Futura LT Pro Book"/>
              <a:cs typeface="Futura LT Pro Book"/>
            </a:endParaRPr>
          </a:p>
          <a:p>
            <a:pPr marL="469900" indent="-457200">
              <a:lnSpc>
                <a:spcPts val="34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The </a:t>
            </a:r>
            <a:r>
              <a:rPr lang="en-US" sz="2800" spc="-165" dirty="0">
                <a:solidFill>
                  <a:prstClr val="black"/>
                </a:solidFill>
                <a:latin typeface="Futura LT Pro Book"/>
                <a:cs typeface="Futura LT Pro Book"/>
              </a:rPr>
              <a:t>overall emphasis is on improving health outcomes, increasing program sustainability and integration, and strengthening health systems. </a:t>
            </a:r>
            <a:endParaRPr lang="en-US" sz="2800" spc="-165" dirty="0" smtClean="0">
              <a:solidFill>
                <a:prstClr val="black"/>
              </a:solidFill>
              <a:latin typeface="Futura LT Pro Book"/>
              <a:cs typeface="Futura LT Pro Book"/>
            </a:endParaRPr>
          </a:p>
          <a:p>
            <a:pPr marL="12700">
              <a:lnSpc>
                <a:spcPts val="3400"/>
              </a:lnSpc>
              <a:buClr>
                <a:srgbClr val="243F87"/>
              </a:buClr>
            </a:pPr>
            <a:endParaRPr lang="en-US" sz="14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0633928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875" y="-15032"/>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533400" y="302686"/>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Introduction to MER for PEPFAR OVC</a:t>
            </a:r>
            <a:endParaRPr sz="4400" dirty="0">
              <a:solidFill>
                <a:srgbClr val="0E256A"/>
              </a:solidFill>
              <a:latin typeface="Futura LT Pro Book"/>
              <a:cs typeface="Futura LT Pro Book"/>
            </a:endParaRPr>
          </a:p>
        </p:txBody>
      </p:sp>
      <p:sp>
        <p:nvSpPr>
          <p:cNvPr id="9" name="object 4"/>
          <p:cNvSpPr txBox="1"/>
          <p:nvPr/>
        </p:nvSpPr>
        <p:spPr>
          <a:xfrm>
            <a:off x="533400" y="1828800"/>
            <a:ext cx="7988659"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As part of PEPFAR’s monitoring, evaluation, and reporting (MER) guidance, PEPFAR launched a set of outcome indicators for PEPFAR programs serving OVC</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These outcome indicators reflect internationally-accepted developmental milestones and collectively measure holistic well-being for children and their families over time.</a:t>
            </a:r>
          </a:p>
        </p:txBody>
      </p:sp>
    </p:spTree>
    <p:extLst>
      <p:ext uri="{BB962C8B-B14F-4D97-AF65-F5344CB8AC3E}">
        <p14:creationId xmlns:p14="http://schemas.microsoft.com/office/powerpoint/2010/main" val="843230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457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Introduction to MER for PEPFAR OVC</a:t>
            </a:r>
            <a:endParaRPr sz="4400" dirty="0">
              <a:solidFill>
                <a:srgbClr val="0E256A"/>
              </a:solidFill>
              <a:latin typeface="Futura LT Pro Book"/>
              <a:cs typeface="Futura LT Pro Book"/>
            </a:endParaRPr>
          </a:p>
        </p:txBody>
      </p:sp>
      <p:sp>
        <p:nvSpPr>
          <p:cNvPr id="9" name="object 4"/>
          <p:cNvSpPr txBox="1"/>
          <p:nvPr/>
        </p:nvSpPr>
        <p:spPr>
          <a:xfrm>
            <a:off x="457200" y="1905000"/>
            <a:ext cx="8839200" cy="504465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Indicators track the ways OVC programs gain from and contribute to the broader HIV and child protection response.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These outcome indicators are designated "essential survey indicators.“ This means that PEPFAR requires countries to collect these indicators biennially.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These outcome data will support improved, evidence- informed strategic portfolio development, programming, and resource allocation decisions at country and headquarters levels.</a:t>
            </a:r>
          </a:p>
        </p:txBody>
      </p:sp>
    </p:spTree>
    <p:extLst>
      <p:ext uri="{BB962C8B-B14F-4D97-AF65-F5344CB8AC3E}">
        <p14:creationId xmlns:p14="http://schemas.microsoft.com/office/powerpoint/2010/main" val="5841141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0002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Your survey information</a:t>
            </a:r>
            <a:endParaRPr sz="4400" dirty="0">
              <a:solidFill>
                <a:srgbClr val="0E256A"/>
              </a:solidFill>
              <a:latin typeface="Futura LT Pro Book"/>
              <a:cs typeface="Futura LT Pro Book"/>
            </a:endParaRPr>
          </a:p>
        </p:txBody>
      </p:sp>
      <p:sp>
        <p:nvSpPr>
          <p:cNvPr id="9" name="object 4"/>
          <p:cNvSpPr txBox="1"/>
          <p:nvPr/>
        </p:nvSpPr>
        <p:spPr>
          <a:xfrm>
            <a:off x="786681" y="1600200"/>
            <a:ext cx="8585919" cy="4985980"/>
          </a:xfrm>
          <a:prstGeom prst="rect">
            <a:avLst/>
          </a:prstGeom>
        </p:spPr>
        <p:txBody>
          <a:bodyPr vert="horz" wrap="square" lIns="0" tIns="0" rIns="0" bIns="0" rtlCol="0">
            <a:spAutoFit/>
          </a:bodyPr>
          <a:lstStyle/>
          <a:p>
            <a:pPr marL="12700">
              <a:buClr>
                <a:srgbClr val="243F87"/>
              </a:buClr>
            </a:pPr>
            <a:r>
              <a:rPr lang="en-US" sz="2800" b="1" spc="-165" dirty="0">
                <a:solidFill>
                  <a:srgbClr val="FF0000"/>
                </a:solidFill>
                <a:latin typeface="Futura LT Pro Book"/>
                <a:cs typeface="Futura LT Pro Book"/>
              </a:rPr>
              <a:t>TO BE ENTERED BY THE TRAINING FACILITATOR BEFORE THE TRAINING</a:t>
            </a:r>
          </a:p>
          <a:p>
            <a:pPr marL="12700">
              <a:buClr>
                <a:srgbClr val="243F87"/>
              </a:buClr>
            </a:pPr>
            <a:r>
              <a:rPr lang="en-US" sz="2800" spc="-165" dirty="0" smtClean="0">
                <a:solidFill>
                  <a:srgbClr val="FF0000"/>
                </a:solidFill>
                <a:latin typeface="Futura LT Pro Book"/>
                <a:cs typeface="Futura LT Pro Book"/>
              </a:rPr>
              <a:t>Add </a:t>
            </a:r>
            <a:r>
              <a:rPr lang="en-US" sz="2800" spc="-165" dirty="0">
                <a:solidFill>
                  <a:srgbClr val="FF0000"/>
                </a:solidFill>
                <a:latin typeface="Futura LT Pro Book"/>
                <a:cs typeface="Futura LT Pro Book"/>
              </a:rPr>
              <a:t>key points of your survey</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Survey purpose/aim</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Survey questions</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Survey methods</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Ethics approval (may or may not need this for MER essential indicators outcomes monitoring)</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Who is involved</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Timeline</a:t>
            </a:r>
          </a:p>
          <a:p>
            <a:pPr marL="1384300" lvl="2"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How information from this survey will be used</a:t>
            </a:r>
          </a:p>
        </p:txBody>
      </p:sp>
    </p:spTree>
    <p:extLst>
      <p:ext uri="{BB962C8B-B14F-4D97-AF65-F5344CB8AC3E}">
        <p14:creationId xmlns:p14="http://schemas.microsoft.com/office/powerpoint/2010/main" val="34915411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Data collection tool: questionnaire</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135133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There is one streamlined questionnaire to administer to caregivers to collect data on essential survey indicators for caregivers and children.</a:t>
            </a:r>
          </a:p>
        </p:txBody>
      </p:sp>
    </p:spTree>
    <p:extLst>
      <p:ext uri="{BB962C8B-B14F-4D97-AF65-F5344CB8AC3E}">
        <p14:creationId xmlns:p14="http://schemas.microsoft.com/office/powerpoint/2010/main" val="1439718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Overall learning objectives</a:t>
            </a:r>
            <a:endParaRPr sz="4400" dirty="0">
              <a:solidFill>
                <a:srgbClr val="0E256A"/>
              </a:solidFill>
              <a:latin typeface="Futura LT Pro Book"/>
              <a:cs typeface="Futura LT Pro Book"/>
            </a:endParaRPr>
          </a:p>
        </p:txBody>
      </p:sp>
      <p:sp>
        <p:nvSpPr>
          <p:cNvPr id="9" name="object 4"/>
          <p:cNvSpPr txBox="1"/>
          <p:nvPr/>
        </p:nvSpPr>
        <p:spPr>
          <a:xfrm>
            <a:off x="786681" y="1600200"/>
            <a:ext cx="8585919" cy="5047536"/>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Participants will be able to:</a:t>
            </a:r>
          </a:p>
          <a:p>
            <a:pPr marL="12700">
              <a:buClr>
                <a:srgbClr val="243F87"/>
              </a:buClr>
            </a:pPr>
            <a:endParaRPr lang="en-US" sz="2800" spc="-165" dirty="0">
              <a:solidFill>
                <a:prstClr val="black"/>
              </a:solidFill>
              <a:latin typeface="Futura LT Pro Book"/>
              <a:cs typeface="Futura LT Pro Book"/>
            </a:endParaRPr>
          </a:p>
          <a:p>
            <a:pPr marL="1441450" lvl="2" indent="-514350">
              <a:lnSpc>
                <a:spcPts val="3600"/>
              </a:lnSpc>
              <a:buClr>
                <a:srgbClr val="243F87"/>
              </a:buClr>
              <a:buFont typeface="+mj-lt"/>
              <a:buAutoNum type="arabicPeriod"/>
            </a:pPr>
            <a:r>
              <a:rPr lang="en-US" sz="2800" spc="-165" dirty="0">
                <a:solidFill>
                  <a:prstClr val="black"/>
                </a:solidFill>
                <a:latin typeface="Futura LT Pro Book"/>
                <a:cs typeface="Futura LT Pro Book"/>
              </a:rPr>
              <a:t>Explain OVC well-being, and why and how well-being is measured in this survey</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a:p>
            <a:pPr marL="1441450" lvl="2" indent="-514350">
              <a:lnSpc>
                <a:spcPts val="3600"/>
              </a:lnSpc>
              <a:buClr>
                <a:srgbClr val="243F87"/>
              </a:buClr>
              <a:buFont typeface="+mj-lt"/>
              <a:buAutoNum type="arabicPeriod"/>
            </a:pPr>
            <a:r>
              <a:rPr lang="en-US" sz="2800" spc="-165" dirty="0">
                <a:solidFill>
                  <a:prstClr val="black"/>
                </a:solidFill>
                <a:latin typeface="Futura LT Pro Book"/>
                <a:cs typeface="Futura LT Pro Book"/>
              </a:rPr>
              <a:t>Inform others about the survey purpose and how the survey data will be used.</a:t>
            </a:r>
          </a:p>
          <a:p>
            <a:pPr marL="1441450" lvl="2" indent="-514350">
              <a:lnSpc>
                <a:spcPts val="3600"/>
              </a:lnSpc>
              <a:buClr>
                <a:srgbClr val="243F87"/>
              </a:buClr>
              <a:buFont typeface="+mj-lt"/>
              <a:buAutoNum type="arabicPeriod"/>
            </a:pPr>
            <a:r>
              <a:rPr lang="en-US" sz="2800" spc="-165" dirty="0">
                <a:solidFill>
                  <a:prstClr val="black"/>
                </a:solidFill>
                <a:latin typeface="Futura LT Pro Book"/>
                <a:cs typeface="Futura LT Pro Book"/>
              </a:rPr>
              <a:t>Recall the questions on the questionnaire. </a:t>
            </a:r>
          </a:p>
          <a:p>
            <a:pPr marL="1441450" lvl="2" indent="-514350">
              <a:lnSpc>
                <a:spcPts val="3600"/>
              </a:lnSpc>
              <a:buClr>
                <a:srgbClr val="243F87"/>
              </a:buClr>
              <a:buFont typeface="+mj-lt"/>
              <a:buAutoNum type="arabicPeriod"/>
            </a:pPr>
            <a:r>
              <a:rPr lang="en-US" sz="2800" spc="-165" dirty="0">
                <a:solidFill>
                  <a:prstClr val="black"/>
                </a:solidFill>
                <a:latin typeface="Futura LT Pro Book"/>
                <a:cs typeface="Futura LT Pro Book"/>
              </a:rPr>
              <a:t>Explain what ethics in data collection are, why ethics are important, and how to apply ethics to collect the MER essential survey indicators</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a:p>
            <a:pPr marL="927100" lvl="2">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995047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89556"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More learning objectives</a:t>
            </a:r>
            <a:endParaRPr sz="4400" dirty="0">
              <a:solidFill>
                <a:srgbClr val="0E256A"/>
              </a:solidFill>
              <a:latin typeface="Futura LT Pro Book"/>
              <a:cs typeface="Futura LT Pro Book"/>
            </a:endParaRPr>
          </a:p>
        </p:txBody>
      </p:sp>
      <p:sp>
        <p:nvSpPr>
          <p:cNvPr id="9" name="object 4"/>
          <p:cNvSpPr txBox="1"/>
          <p:nvPr/>
        </p:nvSpPr>
        <p:spPr>
          <a:xfrm>
            <a:off x="786681" y="1600200"/>
            <a:ext cx="8585919" cy="4093428"/>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Participants will be able to:</a:t>
            </a:r>
          </a:p>
          <a:p>
            <a:pPr marL="927100" lvl="2">
              <a:buClr>
                <a:srgbClr val="243F87"/>
              </a:buClr>
            </a:pPr>
            <a:endParaRPr lang="en-US" sz="2800" spc="-165" dirty="0" smtClean="0">
              <a:solidFill>
                <a:prstClr val="black"/>
              </a:solidFill>
              <a:latin typeface="Futura LT Pro Book"/>
              <a:cs typeface="Futura LT Pro Book"/>
            </a:endParaRPr>
          </a:p>
          <a:p>
            <a:pPr marL="1441450" lvl="2" indent="-514350">
              <a:lnSpc>
                <a:spcPts val="3600"/>
              </a:lnSpc>
              <a:buClr>
                <a:srgbClr val="243F87"/>
              </a:buClr>
              <a:buFont typeface="+mj-lt"/>
              <a:buAutoNum type="arabicPeriod" startAt="5"/>
            </a:pPr>
            <a:r>
              <a:rPr lang="en-US" sz="2800" spc="-165" dirty="0">
                <a:solidFill>
                  <a:prstClr val="black"/>
                </a:solidFill>
                <a:latin typeface="Futura LT Pro Book"/>
                <a:cs typeface="Futura LT Pro Book"/>
              </a:rPr>
              <a:t>Explain how caregivers were selected and how to sample children for questions about children in the household.</a:t>
            </a:r>
          </a:p>
          <a:p>
            <a:pPr marL="1441450" lvl="2" indent="-514350">
              <a:lnSpc>
                <a:spcPts val="3600"/>
              </a:lnSpc>
              <a:buClr>
                <a:srgbClr val="243F87"/>
              </a:buClr>
              <a:buFont typeface="+mj-lt"/>
              <a:buAutoNum type="arabicPeriod" startAt="5"/>
            </a:pPr>
            <a:r>
              <a:rPr lang="en-US" sz="2800" spc="-165" dirty="0">
                <a:solidFill>
                  <a:prstClr val="black"/>
                </a:solidFill>
                <a:latin typeface="Futura LT Pro Book"/>
                <a:cs typeface="Futura LT Pro Book"/>
              </a:rPr>
              <a:t>Use recommended data quality practices in administering the questionnaire. </a:t>
            </a:r>
          </a:p>
          <a:p>
            <a:pPr marL="927100" lvl="2">
              <a:lnSpc>
                <a:spcPts val="3600"/>
              </a:lnSpc>
              <a:buClr>
                <a:srgbClr val="243F87"/>
              </a:buClr>
            </a:pPr>
            <a:endParaRPr lang="en-US" sz="2800" spc="-165" dirty="0">
              <a:solidFill>
                <a:prstClr val="black"/>
              </a:solidFill>
              <a:latin typeface="Futura LT Pro Book"/>
              <a:cs typeface="Futura LT Pro Book"/>
            </a:endParaRPr>
          </a:p>
          <a:p>
            <a:pPr marL="927100" lvl="2">
              <a:lnSpc>
                <a:spcPts val="360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1966340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Ground rules</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3108543"/>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Suggest the rules you would like to include that will make these days of training the most productive</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Record on flip chart paper</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Agree with the group on a set of rules.</a:t>
            </a:r>
          </a:p>
          <a:p>
            <a:pPr marL="12700">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984635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83196"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Expectations and reservations</a:t>
            </a:r>
            <a:endParaRPr sz="4400" dirty="0">
              <a:solidFill>
                <a:srgbClr val="0E256A"/>
              </a:solidFill>
              <a:latin typeface="Futura LT Pro Book"/>
              <a:cs typeface="Futura LT Pro Book"/>
            </a:endParaRPr>
          </a:p>
        </p:txBody>
      </p:sp>
      <p:sp>
        <p:nvSpPr>
          <p:cNvPr id="9" name="object 4"/>
          <p:cNvSpPr txBox="1"/>
          <p:nvPr/>
        </p:nvSpPr>
        <p:spPr>
          <a:xfrm>
            <a:off x="990600" y="1981200"/>
            <a:ext cx="8480778" cy="2441694"/>
          </a:xfrm>
          <a:prstGeom prst="rect">
            <a:avLst/>
          </a:prstGeom>
        </p:spPr>
        <p:txBody>
          <a:bodyPr vert="horz" wrap="square" lIns="0" tIns="0" rIns="0" bIns="0" rtlCol="0">
            <a:spAutoFit/>
          </a:bodyPr>
          <a:lstStyle/>
          <a:p>
            <a:pPr marL="469900" indent="-457200">
              <a:lnSpc>
                <a:spcPts val="38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Pair up </a:t>
            </a:r>
            <a:r>
              <a:rPr lang="en-US" sz="2800" spc="-165" dirty="0" smtClean="0">
                <a:solidFill>
                  <a:prstClr val="black"/>
                </a:solidFill>
                <a:latin typeface="Futura LT Pro Book"/>
                <a:cs typeface="Futura LT Pro Book"/>
              </a:rPr>
              <a:t>according to </a:t>
            </a:r>
            <a:r>
              <a:rPr lang="en-US" sz="2800" spc="-165" dirty="0">
                <a:solidFill>
                  <a:prstClr val="black"/>
                </a:solidFill>
                <a:latin typeface="Futura LT Pro Book"/>
                <a:cs typeface="Futura LT Pro Book"/>
              </a:rPr>
              <a:t>favorite foods. </a:t>
            </a:r>
            <a:endParaRPr lang="en-US" sz="2800" spc="-165" dirty="0" smtClean="0">
              <a:solidFill>
                <a:prstClr val="black"/>
              </a:solidFill>
              <a:latin typeface="Futura LT Pro Book"/>
              <a:cs typeface="Futura LT Pro Book"/>
            </a:endParaRPr>
          </a:p>
          <a:p>
            <a:pPr marL="469900" indent="-457200">
              <a:lnSpc>
                <a:spcPts val="38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In </a:t>
            </a:r>
            <a:r>
              <a:rPr lang="en-US" sz="2800" spc="-165" dirty="0">
                <a:solidFill>
                  <a:prstClr val="black"/>
                </a:solidFill>
                <a:latin typeface="Futura LT Pro Book"/>
                <a:cs typeface="Futura LT Pro Book"/>
              </a:rPr>
              <a:t>pairs, discuss for </a:t>
            </a:r>
            <a:r>
              <a:rPr lang="en-US" sz="2800" spc="-165" dirty="0" smtClean="0">
                <a:solidFill>
                  <a:prstClr val="black"/>
                </a:solidFill>
                <a:latin typeface="Futura LT Pro Book"/>
                <a:cs typeface="Futura LT Pro Book"/>
              </a:rPr>
              <a:t>5 </a:t>
            </a:r>
            <a:r>
              <a:rPr lang="en-US" sz="2800" spc="-165" dirty="0">
                <a:solidFill>
                  <a:prstClr val="black"/>
                </a:solidFill>
                <a:latin typeface="Futura LT Pro Book"/>
                <a:cs typeface="Futura LT Pro Book"/>
              </a:rPr>
              <a:t>minutes:</a:t>
            </a:r>
          </a:p>
          <a:p>
            <a:pPr marL="927100" lvl="1" indent="-4572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What are your expectations of the training?</a:t>
            </a:r>
          </a:p>
          <a:p>
            <a:pPr marL="927100" lvl="1" indent="-457200">
              <a:lnSpc>
                <a:spcPts val="38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What are your reservations? </a:t>
            </a:r>
          </a:p>
          <a:p>
            <a:pPr marL="927100" lvl="1" indent="-457200">
              <a:buClr>
                <a:srgbClr val="243F87"/>
              </a:buClr>
              <a:buFont typeface="Wingdings" panose="05000000000000000000" pitchFamily="2" charset="2"/>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037584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6" name="object 6"/>
          <p:cNvSpPr txBox="1"/>
          <p:nvPr/>
        </p:nvSpPr>
        <p:spPr>
          <a:xfrm>
            <a:off x="1039962" y="483178"/>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Day 1</a:t>
            </a:r>
            <a:endParaRPr sz="4400" dirty="0">
              <a:solidFill>
                <a:srgbClr val="0E256A"/>
              </a:solidFill>
              <a:latin typeface="Futura LT Pro Book"/>
              <a:cs typeface="Futura LT Pro Book"/>
            </a:endParaRPr>
          </a:p>
        </p:txBody>
      </p:sp>
      <p:sp>
        <p:nvSpPr>
          <p:cNvPr id="7" name="object 7"/>
          <p:cNvSpPr txBox="1"/>
          <p:nvPr/>
        </p:nvSpPr>
        <p:spPr>
          <a:xfrm>
            <a:off x="1039962" y="1397616"/>
            <a:ext cx="7480300" cy="1587166"/>
          </a:xfrm>
          <a:prstGeom prst="rect">
            <a:avLst/>
          </a:prstGeom>
        </p:spPr>
        <p:txBody>
          <a:bodyPr vert="horz" wrap="square" lIns="0" tIns="0" rIns="0" bIns="0" rtlCol="0">
            <a:spAutoFit/>
          </a:bodyPr>
          <a:lstStyle/>
          <a:p>
            <a:pPr marL="12700">
              <a:lnSpc>
                <a:spcPts val="6495"/>
              </a:lnSpc>
            </a:pPr>
            <a:r>
              <a:rPr lang="en-US" sz="4400" spc="-265" dirty="0" smtClean="0">
                <a:solidFill>
                  <a:srgbClr val="EEBB00"/>
                </a:solidFill>
                <a:latin typeface="Futura LT Pro Book" panose="020B0502020204020303" pitchFamily="34" charset="0"/>
                <a:cs typeface="Gill Sans MT"/>
              </a:rPr>
              <a:t>MER Indicators, Interviewing, and Ethics in Data Collection</a:t>
            </a:r>
            <a:endParaRPr sz="4400" dirty="0">
              <a:solidFill>
                <a:srgbClr val="EEBB00"/>
              </a:solidFill>
              <a:latin typeface="Futura LT Pro Book" panose="020B0502020204020303" pitchFamily="34" charset="0"/>
              <a:cs typeface="Gill Sans MT"/>
            </a:endParaRPr>
          </a:p>
        </p:txBody>
      </p:sp>
      <p:grpSp>
        <p:nvGrpSpPr>
          <p:cNvPr id="10" name="Group 9"/>
          <p:cNvGrpSpPr/>
          <p:nvPr/>
        </p:nvGrpSpPr>
        <p:grpSpPr>
          <a:xfrm>
            <a:off x="4833204" y="6781800"/>
            <a:ext cx="4342829" cy="731138"/>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1273547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1b: Definitions </a:t>
            </a:r>
            <a:endParaRPr sz="4400" dirty="0">
              <a:solidFill>
                <a:srgbClr val="0E256A"/>
              </a:solidFill>
              <a:latin typeface="Futura LT Pro Book"/>
              <a:cs typeface="Futura LT Pro Book"/>
            </a:endParaRPr>
          </a:p>
        </p:txBody>
      </p:sp>
      <p:sp>
        <p:nvSpPr>
          <p:cNvPr id="9" name="object 4"/>
          <p:cNvSpPr txBox="1"/>
          <p:nvPr/>
        </p:nvSpPr>
        <p:spPr>
          <a:xfrm>
            <a:off x="990600" y="1828800"/>
            <a:ext cx="7189638" cy="1214628"/>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Defining well-being </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Defining OVC</a:t>
            </a:r>
          </a:p>
        </p:txBody>
      </p:sp>
    </p:spTree>
    <p:extLst>
      <p:ext uri="{BB962C8B-B14F-4D97-AF65-F5344CB8AC3E}">
        <p14:creationId xmlns:p14="http://schemas.microsoft.com/office/powerpoint/2010/main" val="1902563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Key elements of well-being</a:t>
            </a:r>
            <a:endParaRPr sz="4400" dirty="0">
              <a:solidFill>
                <a:srgbClr val="0E256A"/>
              </a:solidFill>
              <a:latin typeface="Futura LT Pro Book"/>
              <a:cs typeface="Futura LT Pro Book"/>
            </a:endParaRPr>
          </a:p>
        </p:txBody>
      </p:sp>
      <p:sp>
        <p:nvSpPr>
          <p:cNvPr id="9" name="object 4"/>
          <p:cNvSpPr txBox="1"/>
          <p:nvPr/>
        </p:nvSpPr>
        <p:spPr>
          <a:xfrm>
            <a:off x="891822" y="1981200"/>
            <a:ext cx="8480778" cy="2585323"/>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Think about the memory you shared from your childhood.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elements does it </a:t>
            </a:r>
            <a:r>
              <a:rPr lang="en-US" sz="2800" spc="-165" dirty="0" smtClean="0">
                <a:solidFill>
                  <a:prstClr val="black"/>
                </a:solidFill>
                <a:latin typeface="Futura LT Pro Book"/>
                <a:cs typeface="Futura LT Pro Book"/>
              </a:rPr>
              <a:t>have</a:t>
            </a:r>
            <a:r>
              <a:rPr lang="en-US" sz="2800" spc="-165" dirty="0">
                <a:solidFill>
                  <a:prstClr val="black"/>
                </a:solidFill>
                <a:latin typeface="Futura LT Pro Book"/>
                <a:cs typeface="Futura LT Pro Book"/>
              </a:rPr>
              <a:t>?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made this memory a good one? </a:t>
            </a:r>
          </a:p>
          <a:p>
            <a:pPr marL="927100" lvl="1" indent="-457200">
              <a:buClr>
                <a:srgbClr val="243F87"/>
              </a:buClr>
              <a:buFont typeface="Wingdings" panose="05000000000000000000" pitchFamily="2" charset="2"/>
              <a:buChar cha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9553518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562592"/>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How do you define well-being?</a:t>
            </a:r>
            <a:endParaRPr sz="4400" dirty="0">
              <a:solidFill>
                <a:srgbClr val="0E256A"/>
              </a:solidFill>
              <a:latin typeface="Futura LT Pro Book"/>
              <a:cs typeface="Futura LT Pro Book"/>
            </a:endParaRPr>
          </a:p>
        </p:txBody>
      </p:sp>
      <p:sp>
        <p:nvSpPr>
          <p:cNvPr id="9" name="object 4"/>
          <p:cNvSpPr txBox="1"/>
          <p:nvPr/>
        </p:nvSpPr>
        <p:spPr>
          <a:xfrm>
            <a:off x="891822" y="1981200"/>
            <a:ext cx="8480778" cy="273921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With your group, discuss what elements need to be included in a one-  to two-sentence definition of well-being.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Produce a definition with input from all of your group members.</a:t>
            </a:r>
          </a:p>
          <a:p>
            <a:pPr marL="927100" lvl="1" indent="-457200">
              <a:buClr>
                <a:srgbClr val="243F87"/>
              </a:buClr>
              <a:buFont typeface="Wingdings" panose="05000000000000000000" pitchFamily="2" charset="2"/>
              <a:buChar cha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5561262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228600"/>
            <a:ext cx="9144000" cy="1026115"/>
          </a:xfrm>
          <a:prstGeom prst="rect">
            <a:avLst/>
          </a:prstGeom>
        </p:spPr>
        <p:txBody>
          <a:bodyPr vert="horz" wrap="square" lIns="0" tIns="0" rIns="0" bIns="0" rtlCol="0">
            <a:spAutoFit/>
          </a:bodyPr>
          <a:lstStyle/>
          <a:p>
            <a:pPr marL="12700">
              <a:lnSpc>
                <a:spcPts val="4000"/>
              </a:lnSpc>
            </a:pPr>
            <a:r>
              <a:rPr lang="en-US" sz="4400" b="1" spc="-240" dirty="0">
                <a:solidFill>
                  <a:srgbClr val="0E256A"/>
                </a:solidFill>
                <a:latin typeface="Futura LT Pro Book"/>
                <a:cs typeface="Futura LT Pro Book"/>
              </a:rPr>
              <a:t>1c: MER essential survey indicators and questions </a:t>
            </a:r>
            <a:endParaRPr lang="en-US" sz="4400" dirty="0">
              <a:solidFill>
                <a:srgbClr val="0E256A"/>
              </a:solidFill>
              <a:latin typeface="Futura LT Pro Book"/>
              <a:cs typeface="Futura LT Pro Book"/>
            </a:endParaRPr>
          </a:p>
        </p:txBody>
      </p:sp>
      <p:sp>
        <p:nvSpPr>
          <p:cNvPr id="9" name="object 4"/>
          <p:cNvSpPr txBox="1"/>
          <p:nvPr/>
        </p:nvSpPr>
        <p:spPr>
          <a:xfrm>
            <a:off x="891822" y="1981200"/>
            <a:ext cx="8480778" cy="89255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Reviewing the survey indicators and their purposes</a:t>
            </a:r>
            <a:endParaRPr lang="en-US" sz="2800" spc="-165" dirty="0">
              <a:solidFill>
                <a:prstClr val="black"/>
              </a:solidFill>
              <a:latin typeface="Futura LT Pro Book"/>
              <a:cs typeface="Futura LT Pro Book"/>
            </a:endParaRPr>
          </a:p>
          <a:p>
            <a:pPr marL="927100" lvl="1" indent="-457200">
              <a:buClr>
                <a:srgbClr val="243F87"/>
              </a:buClr>
              <a:buFont typeface="Wingdings" panose="05000000000000000000" pitchFamily="2" charset="2"/>
              <a:buChar cha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9852101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228600" y="228600"/>
            <a:ext cx="9601200" cy="1051570"/>
          </a:xfrm>
          <a:prstGeom prst="rect">
            <a:avLst/>
          </a:prstGeom>
        </p:spPr>
        <p:txBody>
          <a:bodyPr vert="horz" wrap="square" lIns="0" tIns="0" rIns="0" bIns="0" rtlCol="0">
            <a:spAutoFit/>
          </a:bodyPr>
          <a:lstStyle/>
          <a:p>
            <a:pPr marL="12700">
              <a:lnSpc>
                <a:spcPts val="4100"/>
              </a:lnSpc>
            </a:pPr>
            <a:r>
              <a:rPr lang="en-US" sz="4000" b="1" spc="-240" dirty="0" smtClean="0">
                <a:solidFill>
                  <a:srgbClr val="0E256A"/>
                </a:solidFill>
                <a:latin typeface="Futura LT Pro Book"/>
                <a:cs typeface="Futura LT Pro Book"/>
              </a:rPr>
              <a:t>Why measure the well-being of OVC households using MER essential indicators?</a:t>
            </a:r>
            <a:endParaRPr sz="4000" dirty="0">
              <a:solidFill>
                <a:srgbClr val="0E256A"/>
              </a:solidFill>
              <a:latin typeface="Futura LT Pro Book"/>
              <a:cs typeface="Futura LT Pro Book"/>
            </a:endParaRPr>
          </a:p>
        </p:txBody>
      </p:sp>
      <p:sp>
        <p:nvSpPr>
          <p:cNvPr id="9" name="object 4"/>
          <p:cNvSpPr txBox="1"/>
          <p:nvPr/>
        </p:nvSpPr>
        <p:spPr>
          <a:xfrm>
            <a:off x="788811" y="2057400"/>
            <a:ext cx="8480778" cy="3016210"/>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To see if efforts have an </a:t>
            </a:r>
            <a:r>
              <a:rPr lang="en-US" sz="2800" spc="-165" dirty="0" smtClean="0">
                <a:solidFill>
                  <a:prstClr val="black"/>
                </a:solidFill>
                <a:latin typeface="Futura LT Pro Book"/>
                <a:cs typeface="Futura LT Pro Book"/>
              </a:rPr>
              <a:t>impact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To know how well or poorly OVC are </a:t>
            </a:r>
            <a:r>
              <a:rPr lang="en-US" sz="2800" spc="-165" dirty="0" smtClean="0">
                <a:solidFill>
                  <a:prstClr val="black"/>
                </a:solidFill>
                <a:latin typeface="Futura LT Pro Book"/>
                <a:cs typeface="Futura LT Pro Book"/>
              </a:rPr>
              <a:t>doing</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To make necessary changes in our </a:t>
            </a:r>
            <a:r>
              <a:rPr lang="en-US" sz="2800" spc="-165" dirty="0" smtClean="0">
                <a:solidFill>
                  <a:prstClr val="black"/>
                </a:solidFill>
                <a:latin typeface="Futura LT Pro Book"/>
                <a:cs typeface="Futura LT Pro Book"/>
              </a:rPr>
              <a:t>interventions</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 To support geographic prioritization</a:t>
            </a:r>
          </a:p>
        </p:txBody>
      </p:sp>
    </p:spTree>
    <p:extLst>
      <p:ext uri="{BB962C8B-B14F-4D97-AF65-F5344CB8AC3E}">
        <p14:creationId xmlns:p14="http://schemas.microsoft.com/office/powerpoint/2010/main" val="15895841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668867" y="168959"/>
            <a:ext cx="9144000"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Difference between outcome monitoring and program evaluation</a:t>
            </a:r>
            <a:endParaRPr sz="4000" dirty="0">
              <a:solidFill>
                <a:srgbClr val="0E256A"/>
              </a:solidFill>
              <a:latin typeface="Futura LT Pro Book"/>
              <a:cs typeface="Futura LT Pro Book"/>
            </a:endParaRPr>
          </a:p>
        </p:txBody>
      </p:sp>
      <p:pic>
        <p:nvPicPr>
          <p:cNvPr id="5" name="Content Placeholder 3"/>
          <p:cNvPicPr>
            <a:picLocks noChangeAspect="1"/>
          </p:cNvPicPr>
          <p:nvPr/>
        </p:nvPicPr>
        <p:blipFill>
          <a:blip r:embed="rId3"/>
          <a:srcRect t="64" b="64"/>
          <a:stretch>
            <a:fillRect/>
          </a:stretch>
        </p:blipFill>
        <p:spPr>
          <a:xfrm>
            <a:off x="524933" y="1981200"/>
            <a:ext cx="9431867" cy="4505693"/>
          </a:xfrm>
          <a:prstGeom prst="rect">
            <a:avLst/>
          </a:prstGeom>
        </p:spPr>
      </p:pic>
    </p:spTree>
    <p:extLst>
      <p:ext uri="{BB962C8B-B14F-4D97-AF65-F5344CB8AC3E}">
        <p14:creationId xmlns:p14="http://schemas.microsoft.com/office/powerpoint/2010/main" val="32454710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0384"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MER indicators</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6494085"/>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There are three types of MER indicators: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MER Level 1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MER Level 2</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MER essential survey indicators </a:t>
            </a:r>
          </a:p>
          <a:p>
            <a:pPr marL="469900" lvl="1">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Level 1 MER indicators are output-oriented. All PEPFAR-funded programs are required to report on Level 1 indicators every quarter.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Level 2 MER indicators are optional indicators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MER essential survey indicators are outcome-oriented and required to be collected every two years. </a:t>
            </a:r>
          </a:p>
          <a:p>
            <a:pPr marL="927100" lvl="1" indent="-457200">
              <a:buClr>
                <a:srgbClr val="243F87"/>
              </a:buClr>
              <a:buFont typeface="Wingdings" panose="05000000000000000000" pitchFamily="2" charset="2"/>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640974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86071"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MER essential survey indicators</a:t>
            </a:r>
            <a:endParaRPr sz="4400" dirty="0">
              <a:solidFill>
                <a:srgbClr val="0E256A"/>
              </a:solidFill>
              <a:latin typeface="Futura LT Pro Book"/>
              <a:cs typeface="Futura LT Pro Book"/>
            </a:endParaRPr>
          </a:p>
        </p:txBody>
      </p:sp>
      <p:sp>
        <p:nvSpPr>
          <p:cNvPr id="9" name="object 4"/>
          <p:cNvSpPr txBox="1"/>
          <p:nvPr/>
        </p:nvSpPr>
        <p:spPr>
          <a:xfrm>
            <a:off x="904762" y="2057400"/>
            <a:ext cx="8480778" cy="3693319"/>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MER essential survey indicators should be collected and reported every two years through a special study.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U.S. government missions are expected to coordinate the collection of the essential survey indicators and implementing partners are required to enter the data into DATIM, to be reported to HQ.</a:t>
            </a:r>
          </a:p>
          <a:p>
            <a:pPr marL="927100" lvl="1" indent="-457200">
              <a:lnSpc>
                <a:spcPts val="3600"/>
              </a:lnSpc>
              <a:buClr>
                <a:srgbClr val="243F87"/>
              </a:buClr>
              <a:buFont typeface="Wingdings" panose="05000000000000000000" pitchFamily="2" charset="2"/>
              <a:buChar cha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757112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8691"/>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66800" y="228600"/>
            <a:ext cx="9144000"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What are the MER essential survey indicators?</a:t>
            </a:r>
            <a:endParaRPr sz="4000" dirty="0">
              <a:solidFill>
                <a:srgbClr val="0E256A"/>
              </a:solidFill>
              <a:latin typeface="Futura LT Pro Book"/>
              <a:cs typeface="Futura LT Pro Book"/>
            </a:endParaRPr>
          </a:p>
        </p:txBody>
      </p:sp>
      <p:sp>
        <p:nvSpPr>
          <p:cNvPr id="9" name="object 4"/>
          <p:cNvSpPr txBox="1"/>
          <p:nvPr/>
        </p:nvSpPr>
        <p:spPr>
          <a:xfrm>
            <a:off x="1143000" y="1905000"/>
            <a:ext cx="8480778" cy="5170646"/>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whose primary caregiver knows the child’s HIV status </a:t>
            </a:r>
            <a:endParaRPr lang="en-US" sz="2800" spc="-165" dirty="0" smtClean="0">
              <a:solidFill>
                <a:prstClr val="black"/>
              </a:solidFill>
              <a:latin typeface="Futura LT Pro Book"/>
              <a:cs typeface="Futura LT Pro Book"/>
            </a:endParaRPr>
          </a:p>
          <a:p>
            <a:pPr marL="12700">
              <a:buClr>
                <a:srgbClr val="243F87"/>
              </a:buClr>
            </a:pPr>
            <a:endParaRPr lang="en-US" sz="2800" spc="-165" dirty="0" smtClean="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Percentage </a:t>
            </a:r>
            <a:r>
              <a:rPr lang="en-US" sz="2800" spc="-165" dirty="0">
                <a:solidFill>
                  <a:prstClr val="black"/>
                </a:solidFill>
                <a:latin typeface="Futura LT Pro Book"/>
                <a:cs typeface="Futura LT Pro Book"/>
              </a:rPr>
              <a:t>of children &lt;5 years of age who are undernourished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too sick to participate in daily activities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who have a birth </a:t>
            </a:r>
            <a:r>
              <a:rPr lang="en-US" sz="2800" spc="-165" dirty="0" smtClean="0">
                <a:solidFill>
                  <a:prstClr val="black"/>
                </a:solidFill>
                <a:latin typeface="Futura LT Pro Book"/>
                <a:cs typeface="Futura LT Pro Book"/>
              </a:rPr>
              <a:t>certificate</a:t>
            </a:r>
          </a:p>
          <a:p>
            <a:pPr marL="12700">
              <a:buClr>
                <a:srgbClr val="243F87"/>
              </a:buClr>
            </a:pPr>
            <a:r>
              <a:rPr lang="en-US" sz="2800" spc="-165" dirty="0" smtClean="0">
                <a:solidFill>
                  <a:prstClr val="black"/>
                </a:solidFill>
                <a:latin typeface="Futura LT Pro Book"/>
                <a:cs typeface="Futura LT Pro Book"/>
              </a:rPr>
              <a:t> </a:t>
            </a: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regularly attending school </a:t>
            </a:r>
          </a:p>
        </p:txBody>
      </p:sp>
    </p:spTree>
    <p:extLst>
      <p:ext uri="{BB962C8B-B14F-4D97-AF65-F5344CB8AC3E}">
        <p14:creationId xmlns:p14="http://schemas.microsoft.com/office/powerpoint/2010/main" val="6598188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66800" y="263291"/>
            <a:ext cx="9144000"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What are the MER essential survey indicators? (cont’d)</a:t>
            </a:r>
            <a:endParaRPr sz="4000" dirty="0">
              <a:solidFill>
                <a:srgbClr val="0E256A"/>
              </a:solidFill>
              <a:latin typeface="Futura LT Pro Book"/>
              <a:cs typeface="Futura LT Pro Book"/>
            </a:endParaRPr>
          </a:p>
        </p:txBody>
      </p:sp>
      <p:sp>
        <p:nvSpPr>
          <p:cNvPr id="9" name="object 4"/>
          <p:cNvSpPr txBox="1"/>
          <p:nvPr/>
        </p:nvSpPr>
        <p:spPr>
          <a:xfrm>
            <a:off x="1101687" y="1588689"/>
            <a:ext cx="8480778" cy="5967980"/>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who progressed in school during the past </a:t>
            </a:r>
            <a:r>
              <a:rPr lang="en-US" sz="2800" spc="-165" dirty="0" smtClean="0">
                <a:solidFill>
                  <a:prstClr val="black"/>
                </a:solidFill>
                <a:latin typeface="Futura LT Pro Book"/>
                <a:cs typeface="Futura LT Pro Book"/>
              </a:rPr>
              <a:t>year</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children &lt;5 years of age who recently engaged in stimulating activities with any household member over 15 years of age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caregivers who agree that harsh physical punishment is an appropriate means of discipline or control in the home or </a:t>
            </a:r>
            <a:r>
              <a:rPr lang="en-US" sz="2800" spc="-165" dirty="0" smtClean="0">
                <a:solidFill>
                  <a:prstClr val="black"/>
                </a:solidFill>
                <a:latin typeface="Futura LT Pro Book"/>
                <a:cs typeface="Futura LT Pro Book"/>
              </a:rPr>
              <a:t>school</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Percentage of households able to access money to pay for unexpected household expenses </a:t>
            </a:r>
          </a:p>
        </p:txBody>
      </p:sp>
    </p:spTree>
    <p:extLst>
      <p:ext uri="{BB962C8B-B14F-4D97-AF65-F5344CB8AC3E}">
        <p14:creationId xmlns:p14="http://schemas.microsoft.com/office/powerpoint/2010/main" val="1354257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6" name="object 6"/>
          <p:cNvSpPr txBox="1"/>
          <p:nvPr/>
        </p:nvSpPr>
        <p:spPr>
          <a:xfrm>
            <a:off x="1039962" y="483178"/>
            <a:ext cx="6943090" cy="677108"/>
          </a:xfrm>
          <a:prstGeom prst="rect">
            <a:avLst/>
          </a:prstGeom>
        </p:spPr>
        <p:txBody>
          <a:bodyPr vert="horz" wrap="square" lIns="0" tIns="0" rIns="0" bIns="0" rtlCol="0">
            <a:spAutoFit/>
          </a:bodyPr>
          <a:lstStyle/>
          <a:p>
            <a:pPr marL="12700">
              <a:lnSpc>
                <a:spcPct val="100000"/>
              </a:lnSpc>
            </a:pPr>
            <a:r>
              <a:rPr lang="en-US" sz="4400" b="1" spc="-240" dirty="0" smtClean="0">
                <a:solidFill>
                  <a:srgbClr val="0E256A"/>
                </a:solidFill>
                <a:latin typeface="Futura LT Pro Book"/>
                <a:cs typeface="Futura LT Pro Book"/>
              </a:rPr>
              <a:t>Day 1</a:t>
            </a:r>
            <a:endParaRPr sz="4400" dirty="0">
              <a:solidFill>
                <a:srgbClr val="0E256A"/>
              </a:solidFill>
              <a:latin typeface="Futura LT Pro Book"/>
              <a:cs typeface="Futura LT Pro Book"/>
            </a:endParaRPr>
          </a:p>
        </p:txBody>
      </p:sp>
      <p:sp>
        <p:nvSpPr>
          <p:cNvPr id="9" name="object 4"/>
          <p:cNvSpPr txBox="1"/>
          <p:nvPr/>
        </p:nvSpPr>
        <p:spPr>
          <a:xfrm>
            <a:off x="1039962" y="1524000"/>
            <a:ext cx="8942238" cy="5909310"/>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latin typeface="Futura LT Pro Book"/>
                <a:cs typeface="Futura LT Pro Book"/>
              </a:rPr>
              <a:t>Module 1: Who are we and why are we here?</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1a: Introductions</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1b: Definitions</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1c: MER essential survey Indicators and questions</a:t>
            </a:r>
          </a:p>
          <a:p>
            <a:pPr marL="469900" indent="-457200">
              <a:lnSpc>
                <a:spcPct val="150000"/>
              </a:lnSpc>
              <a:buClr>
                <a:srgbClr val="243F87"/>
              </a:buClr>
              <a:buFont typeface="Arial" panose="020B0604020202020204" pitchFamily="34" charset="0"/>
              <a:buChar char="•"/>
            </a:pPr>
            <a:r>
              <a:rPr lang="en-US" sz="2800" spc="-165" dirty="0">
                <a:latin typeface="Futura LT Pro Book"/>
                <a:cs typeface="Futura LT Pro Book"/>
              </a:rPr>
              <a:t>Module 2: How do we conduct interviews?</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2a: Questionnaire</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2b: Administering a questionnaire </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2c: Guidelines for interviewing</a:t>
            </a:r>
          </a:p>
          <a:p>
            <a:pPr marL="927100" lvl="1" indent="-457200">
              <a:lnSpc>
                <a:spcPct val="150000"/>
              </a:lnSpc>
              <a:buClr>
                <a:srgbClr val="243F87"/>
              </a:buClr>
              <a:buFont typeface="Wingdings" panose="05000000000000000000" pitchFamily="2" charset="2"/>
              <a:buChar char="§"/>
            </a:pPr>
            <a:r>
              <a:rPr lang="en-US" sz="2400" spc="-165" dirty="0">
                <a:latin typeface="Futura LT Pro Book"/>
                <a:cs typeface="Futura LT Pro Book"/>
              </a:rPr>
              <a:t>2d: Kish grid</a:t>
            </a:r>
          </a:p>
          <a:p>
            <a:pPr marL="469900" indent="-457200">
              <a:lnSpc>
                <a:spcPct val="150000"/>
              </a:lnSpc>
              <a:buClr>
                <a:srgbClr val="243F87"/>
              </a:buClr>
              <a:buFont typeface="Arial" panose="020B0604020202020204" pitchFamily="34" charset="0"/>
              <a:buChar char="•"/>
            </a:pPr>
            <a:r>
              <a:rPr lang="en-US" sz="2800" spc="-165" dirty="0">
                <a:latin typeface="Futura LT Pro Book"/>
                <a:cs typeface="Futura LT Pro Book"/>
              </a:rPr>
              <a:t>Module 3: Ethics in data collection</a:t>
            </a:r>
          </a:p>
        </p:txBody>
      </p:sp>
    </p:spTree>
    <p:extLst>
      <p:ext uri="{BB962C8B-B14F-4D97-AF65-F5344CB8AC3E}">
        <p14:creationId xmlns:p14="http://schemas.microsoft.com/office/powerpoint/2010/main" val="20875680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066800" y="228600"/>
            <a:ext cx="9144000"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Why were these indicators included as essential?</a:t>
            </a:r>
            <a:endParaRPr sz="4000" dirty="0">
              <a:solidFill>
                <a:srgbClr val="0E256A"/>
              </a:solidFill>
              <a:latin typeface="Futura LT Pro Book"/>
              <a:cs typeface="Futura LT Pro Book"/>
            </a:endParaRPr>
          </a:p>
        </p:txBody>
      </p:sp>
      <p:sp>
        <p:nvSpPr>
          <p:cNvPr id="9" name="object 4"/>
          <p:cNvSpPr txBox="1"/>
          <p:nvPr/>
        </p:nvSpPr>
        <p:spPr>
          <a:xfrm>
            <a:off x="1066800" y="1828800"/>
            <a:ext cx="8480778"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They are amenable to change from PEPFAR-funded OVC program interventions in a two-year period.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They are easy to measure by data collectors with different skill levels and they are relevant across different regions and countries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They were given priority if they could be verified by documentation or by another person or source. </a:t>
            </a:r>
          </a:p>
        </p:txBody>
      </p:sp>
    </p:spTree>
    <p:extLst>
      <p:ext uri="{BB962C8B-B14F-4D97-AF65-F5344CB8AC3E}">
        <p14:creationId xmlns:p14="http://schemas.microsoft.com/office/powerpoint/2010/main" val="3884876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Why was this indicator included?</a:t>
            </a:r>
            <a:endParaRPr sz="4400" dirty="0">
              <a:solidFill>
                <a:srgbClr val="0E256A"/>
              </a:solidFill>
              <a:latin typeface="Futura LT Pro Book"/>
              <a:cs typeface="Futura LT Pro Book"/>
            </a:endParaRPr>
          </a:p>
        </p:txBody>
      </p:sp>
      <p:sp>
        <p:nvSpPr>
          <p:cNvPr id="9" name="object 4"/>
          <p:cNvSpPr txBox="1"/>
          <p:nvPr/>
        </p:nvSpPr>
        <p:spPr>
          <a:xfrm>
            <a:off x="1143000" y="1886426"/>
            <a:ext cx="8480778" cy="319799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NC.1. Percentage of children whose primary caregiver knows the child’s HIV status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If a child’s HIV status is unknown to the caregiver, the child will not have access to lifesaving care, treatment, and support interventions. </a:t>
            </a:r>
          </a:p>
        </p:txBody>
      </p:sp>
    </p:spTree>
    <p:extLst>
      <p:ext uri="{BB962C8B-B14F-4D97-AF65-F5344CB8AC3E}">
        <p14:creationId xmlns:p14="http://schemas.microsoft.com/office/powerpoint/2010/main" val="26676783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2860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2057400"/>
            <a:ext cx="8480778" cy="323165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 </a:t>
            </a:r>
            <a:r>
              <a:rPr lang="en-US" sz="2800" spc="-165" dirty="0" smtClean="0">
                <a:solidFill>
                  <a:prstClr val="black"/>
                </a:solidFill>
                <a:latin typeface="Futura LT Pro Book"/>
                <a:cs typeface="Futura LT Pro Book"/>
              </a:rPr>
              <a:t>1. </a:t>
            </a:r>
            <a:r>
              <a:rPr lang="en-US" sz="2800" spc="-165" dirty="0">
                <a:solidFill>
                  <a:prstClr val="black"/>
                </a:solidFill>
                <a:latin typeface="Futura LT Pro Book"/>
                <a:cs typeface="Futura LT Pro Book"/>
              </a:rPr>
              <a:t>Percentage of children &lt;5 years of age who are </a:t>
            </a:r>
            <a:r>
              <a:rPr lang="en-US" sz="2800" spc="-165" dirty="0" smtClean="0">
                <a:solidFill>
                  <a:prstClr val="black"/>
                </a:solidFill>
                <a:latin typeface="Futura LT Pro Book"/>
                <a:cs typeface="Futura LT Pro Book"/>
              </a:rPr>
              <a:t>under</a:t>
            </a:r>
            <a:r>
              <a:rPr lang="en-US" sz="500" spc="-165" dirty="0" smtClean="0">
                <a:solidFill>
                  <a:prstClr val="black"/>
                </a:solidFill>
                <a:latin typeface="Futura LT Pro Book"/>
                <a:cs typeface="Futura LT Pro Book"/>
              </a:rPr>
              <a:t> </a:t>
            </a:r>
            <a:r>
              <a:rPr lang="en-US" sz="2800" spc="-165" dirty="0" smtClean="0">
                <a:solidFill>
                  <a:prstClr val="black"/>
                </a:solidFill>
                <a:latin typeface="Futura LT Pro Book"/>
                <a:cs typeface="Futura LT Pro Book"/>
              </a:rPr>
              <a:t>nourished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Nutrition is a critical factor in reducing infant mortality and builds a strong foundation for a child’s health, growth, and development. </a:t>
            </a:r>
          </a:p>
        </p:txBody>
      </p:sp>
    </p:spTree>
    <p:extLst>
      <p:ext uri="{BB962C8B-B14F-4D97-AF65-F5344CB8AC3E}">
        <p14:creationId xmlns:p14="http://schemas.microsoft.com/office/powerpoint/2010/main" val="25747894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2860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1981200"/>
            <a:ext cx="8480778"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CW.4. Percentage of children too sick to participate in daily activities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PEPFAR OVC programs support critical linkages to health services and treatment, aiming to reduce the number of sick children and improve functional well-being. </a:t>
            </a:r>
          </a:p>
        </p:txBody>
      </p:sp>
    </p:spTree>
    <p:extLst>
      <p:ext uri="{BB962C8B-B14F-4D97-AF65-F5344CB8AC3E}">
        <p14:creationId xmlns:p14="http://schemas.microsoft.com/office/powerpoint/2010/main" val="10445821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2860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1981200"/>
            <a:ext cx="8480778"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CW.9. Percentage of children who have a birth certificate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Ensuring children access to basic legal rights, such as birth certificates, gives them access to other essential services and opportunities, including health, education, legal services, and legal employment when they grow older. </a:t>
            </a:r>
          </a:p>
        </p:txBody>
      </p:sp>
    </p:spTree>
    <p:extLst>
      <p:ext uri="{BB962C8B-B14F-4D97-AF65-F5344CB8AC3E}">
        <p14:creationId xmlns:p14="http://schemas.microsoft.com/office/powerpoint/2010/main" val="25827499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165656"/>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2133600"/>
            <a:ext cx="8480778" cy="273632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CW.11. Percentage of children regularly attending school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Despite their importance in their own right, efforts to keep children in school have positive impacts on HIV prevention. </a:t>
            </a:r>
          </a:p>
        </p:txBody>
      </p:sp>
    </p:spTree>
    <p:extLst>
      <p:ext uri="{BB962C8B-B14F-4D97-AF65-F5344CB8AC3E}">
        <p14:creationId xmlns:p14="http://schemas.microsoft.com/office/powerpoint/2010/main" val="4007345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165656"/>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0125" y="1905000"/>
            <a:ext cx="8480778"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CW.12. Percentage of children who progressed in school during the past year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Studies in many countries have linked higher education levels to increased awareness and knowledge of HIV, higher rates of contraceptive use, and greater communication regarding HIV prevention among partners. </a:t>
            </a:r>
          </a:p>
        </p:txBody>
      </p:sp>
    </p:spTree>
    <p:extLst>
      <p:ext uri="{BB962C8B-B14F-4D97-AF65-F5344CB8AC3E}">
        <p14:creationId xmlns:p14="http://schemas.microsoft.com/office/powerpoint/2010/main" val="41616126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165656"/>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1905000"/>
            <a:ext cx="8480778" cy="36596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CW.13. Percentage of children &lt;5 years of age who recently engaged in stimulating activities with any household member over 15 years of </a:t>
            </a:r>
            <a:r>
              <a:rPr lang="en-US" sz="2800" spc="-165" dirty="0" smtClean="0">
                <a:solidFill>
                  <a:prstClr val="black"/>
                </a:solidFill>
                <a:latin typeface="Futura LT Pro Book"/>
                <a:cs typeface="Futura LT Pro Book"/>
              </a:rPr>
              <a:t>age</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r>
              <a:rPr lang="en-US" sz="2800" spc="-165" dirty="0" smtClean="0">
                <a:solidFill>
                  <a:prstClr val="black"/>
                </a:solidFill>
                <a:latin typeface="Futura LT Pro Book"/>
                <a:cs typeface="Futura LT Pro Book"/>
              </a:rPr>
              <a:t>?</a:t>
            </a: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Early childhood cognitive, social, and physical stimulation is essential for promotion of long-term learning, growth, and health. </a:t>
            </a:r>
          </a:p>
        </p:txBody>
      </p:sp>
    </p:spTree>
    <p:extLst>
      <p:ext uri="{BB962C8B-B14F-4D97-AF65-F5344CB8AC3E}">
        <p14:creationId xmlns:p14="http://schemas.microsoft.com/office/powerpoint/2010/main" val="3884175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35811" y="159821"/>
            <a:ext cx="9144000" cy="992901"/>
          </a:xfrm>
          <a:prstGeom prst="rect">
            <a:avLst/>
          </a:prstGeom>
        </p:spPr>
        <p:txBody>
          <a:bodyPr vert="horz" wrap="square" lIns="0" tIns="0" rIns="0" bIns="0" rtlCol="0">
            <a:spAutoFit/>
          </a:bodyPr>
          <a:lstStyle/>
          <a:p>
            <a:pPr marL="12700">
              <a:lnSpc>
                <a:spcPts val="3800"/>
              </a:lnSpc>
            </a:pPr>
            <a:r>
              <a:rPr lang="en-US" sz="4400" b="1" spc="-240" dirty="0">
                <a:solidFill>
                  <a:srgbClr val="0E256A"/>
                </a:solidFill>
                <a:latin typeface="Futura LT Pro Book"/>
                <a:cs typeface="Futura LT Pro Book"/>
              </a:rPr>
              <a:t>Why was this indicator included?</a:t>
            </a:r>
          </a:p>
          <a:p>
            <a:pPr marL="12700">
              <a:lnSpc>
                <a:spcPts val="3800"/>
              </a:lnSpc>
            </a:pPr>
            <a:r>
              <a:rPr lang="en-US" sz="4400" b="1" spc="-240" dirty="0">
                <a:solidFill>
                  <a:srgbClr val="0E256A"/>
                </a:solidFill>
                <a:latin typeface="Futura LT Pro Book"/>
                <a:cs typeface="Futura LT Pro Book"/>
              </a:rPr>
              <a:t>(cont’d)</a:t>
            </a:r>
            <a:endParaRPr lang="en-US" sz="4400" dirty="0">
              <a:solidFill>
                <a:srgbClr val="0E256A"/>
              </a:solidFill>
              <a:latin typeface="Futura LT Pro Book"/>
              <a:cs typeface="Futura LT Pro Book"/>
            </a:endParaRPr>
          </a:p>
        </p:txBody>
      </p:sp>
      <p:sp>
        <p:nvSpPr>
          <p:cNvPr id="9" name="object 4"/>
          <p:cNvSpPr txBox="1"/>
          <p:nvPr/>
        </p:nvSpPr>
        <p:spPr>
          <a:xfrm>
            <a:off x="1135811" y="1828800"/>
            <a:ext cx="8480778"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CW.14. Percentage of caregivers who agree that harsh physical punishment is an appropriate means of discipline or control in the home or school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Reducing harsh physical discipline, violence, and abuse of children is a PEPFAR priority. Perceptions of physical discipline have been linked to actual use of physical discipline of children. </a:t>
            </a:r>
          </a:p>
        </p:txBody>
      </p:sp>
    </p:spTree>
    <p:extLst>
      <p:ext uri="{BB962C8B-B14F-4D97-AF65-F5344CB8AC3E}">
        <p14:creationId xmlns:p14="http://schemas.microsoft.com/office/powerpoint/2010/main" val="33874451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2860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Why was this indicator included?</a:t>
            </a:r>
          </a:p>
          <a:p>
            <a:pPr marL="12700">
              <a:lnSpc>
                <a:spcPts val="3800"/>
              </a:lnSpc>
            </a:pPr>
            <a:r>
              <a:rPr lang="en-US" sz="4400" b="1" spc="-240" dirty="0" smtClean="0">
                <a:solidFill>
                  <a:srgbClr val="0E256A"/>
                </a:solidFill>
                <a:latin typeface="Futura LT Pro Book"/>
                <a:cs typeface="Futura LT Pro Book"/>
              </a:rPr>
              <a:t>(cont’d)</a:t>
            </a:r>
            <a:endParaRPr sz="4400" dirty="0">
              <a:solidFill>
                <a:srgbClr val="0E256A"/>
              </a:solidFill>
              <a:latin typeface="Futura LT Pro Book"/>
              <a:cs typeface="Futura LT Pro Book"/>
            </a:endParaRPr>
          </a:p>
        </p:txBody>
      </p:sp>
      <p:sp>
        <p:nvSpPr>
          <p:cNvPr id="9" name="object 4"/>
          <p:cNvSpPr txBox="1"/>
          <p:nvPr/>
        </p:nvSpPr>
        <p:spPr>
          <a:xfrm>
            <a:off x="1143000" y="1981200"/>
            <a:ext cx="8480778" cy="3759042"/>
          </a:xfrm>
          <a:prstGeom prst="rect">
            <a:avLst/>
          </a:prstGeom>
        </p:spPr>
        <p:txBody>
          <a:bodyPr vert="horz" wrap="square" lIns="0" tIns="0" rIns="0" bIns="0" rtlCol="0">
            <a:spAutoFit/>
          </a:bodyPr>
          <a:lstStyle/>
          <a:p>
            <a:pPr marL="469900" indent="-457200">
              <a:lnSpc>
                <a:spcPts val="3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HW.2. Percentage of households able to access money to pay for unexpected household </a:t>
            </a:r>
            <a:r>
              <a:rPr lang="en-US" sz="2800" spc="-165" dirty="0" smtClean="0">
                <a:solidFill>
                  <a:prstClr val="black"/>
                </a:solidFill>
                <a:latin typeface="Futura LT Pro Book"/>
                <a:cs typeface="Futura LT Pro Book"/>
              </a:rPr>
              <a:t>expenses</a:t>
            </a:r>
          </a:p>
          <a:p>
            <a:pPr marL="12700">
              <a:lnSpc>
                <a:spcPts val="3700"/>
              </a:lnSpc>
              <a:buClr>
                <a:srgbClr val="243F87"/>
              </a:buClr>
            </a:pPr>
            <a:endParaRPr lang="en-US" sz="2800" spc="-165" dirty="0">
              <a:solidFill>
                <a:prstClr val="black"/>
              </a:solidFill>
              <a:latin typeface="Futura LT Pro Book"/>
              <a:cs typeface="Futura LT Pro Book"/>
            </a:endParaRPr>
          </a:p>
          <a:p>
            <a:pPr marL="469900" indent="-457200">
              <a:lnSpc>
                <a:spcPts val="37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WHY included?</a:t>
            </a:r>
          </a:p>
          <a:p>
            <a:pPr marL="927100" lvl="1" indent="-457200">
              <a:lnSpc>
                <a:spcPts val="37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The key goal of household economic strengthening programs is to improve households’ resilience when confronting economic shocks, such as unexpected household expenses. </a:t>
            </a:r>
          </a:p>
        </p:txBody>
      </p:sp>
    </p:spTree>
    <p:extLst>
      <p:ext uri="{BB962C8B-B14F-4D97-AF65-F5344CB8AC3E}">
        <p14:creationId xmlns:p14="http://schemas.microsoft.com/office/powerpoint/2010/main" val="26029123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76200" y="348495"/>
            <a:ext cx="9982200" cy="615553"/>
          </a:xfrm>
          <a:prstGeom prst="rect">
            <a:avLst/>
          </a:prstGeom>
        </p:spPr>
        <p:txBody>
          <a:bodyPr vert="horz" wrap="square" lIns="0" tIns="0" rIns="0" bIns="0" rtlCol="0">
            <a:spAutoFit/>
          </a:bodyPr>
          <a:lstStyle/>
          <a:p>
            <a:pPr marL="12700"/>
            <a:r>
              <a:rPr lang="en-US" sz="4000" b="1" spc="-240" dirty="0" smtClean="0">
                <a:solidFill>
                  <a:srgbClr val="0E256A"/>
                </a:solidFill>
                <a:latin typeface="Futura LT Pro Book"/>
                <a:cs typeface="Futura LT Pro Book"/>
              </a:rPr>
              <a:t> Module 1: Who are we and why are we here?</a:t>
            </a:r>
            <a:endParaRPr sz="4000" dirty="0">
              <a:solidFill>
                <a:srgbClr val="0E256A"/>
              </a:solidFill>
              <a:latin typeface="Futura LT Pro Book"/>
              <a:cs typeface="Futura LT Pro Book"/>
            </a:endParaRPr>
          </a:p>
        </p:txBody>
      </p:sp>
      <p:sp>
        <p:nvSpPr>
          <p:cNvPr id="9" name="object 4"/>
          <p:cNvSpPr txBox="1"/>
          <p:nvPr/>
        </p:nvSpPr>
        <p:spPr>
          <a:xfrm>
            <a:off x="1143000" y="1947982"/>
            <a:ext cx="7189638" cy="2769989"/>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1a: Introductions </a:t>
            </a:r>
            <a:endParaRPr lang="en-US" sz="2800" spc="-165" dirty="0" smtClean="0">
              <a:solidFill>
                <a:prstClr val="black"/>
              </a:solidFill>
              <a:latin typeface="Futura LT Pro Book"/>
              <a:cs typeface="Futura LT Pro Book"/>
            </a:endParaRPr>
          </a:p>
          <a:p>
            <a:pPr marL="12700">
              <a:lnSpc>
                <a:spcPct val="150000"/>
              </a:lnSpc>
              <a:buClr>
                <a:srgbClr val="243F87"/>
              </a:buClr>
            </a:pPr>
            <a:endParaRPr lang="en-US" sz="1200" spc="-165" dirty="0">
              <a:solidFill>
                <a:prstClr val="black"/>
              </a:solidFill>
              <a:latin typeface="Futura LT Pro Book"/>
              <a:cs typeface="Futura LT Pro Book"/>
            </a:endParaRP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1b: </a:t>
            </a:r>
            <a:r>
              <a:rPr lang="en-US" sz="2800" spc="-165" dirty="0" smtClean="0">
                <a:solidFill>
                  <a:prstClr val="black"/>
                </a:solidFill>
                <a:latin typeface="Futura LT Pro Book"/>
                <a:cs typeface="Futura LT Pro Book"/>
              </a:rPr>
              <a:t>Definitions</a:t>
            </a:r>
          </a:p>
          <a:p>
            <a:pPr marL="12700">
              <a:lnSpc>
                <a:spcPct val="150000"/>
              </a:lnSpc>
              <a:buClr>
                <a:srgbClr val="243F87"/>
              </a:buClr>
            </a:pPr>
            <a:endParaRPr lang="en-US" sz="12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1c: MER essential survey indicators and </a:t>
            </a:r>
            <a:r>
              <a:rPr lang="en-US" sz="2800" spc="-165" dirty="0" smtClean="0">
                <a:solidFill>
                  <a:prstClr val="black"/>
                </a:solidFill>
                <a:latin typeface="Futura LT Pro Book"/>
                <a:cs typeface="Futura LT Pro Book"/>
              </a:rPr>
              <a:t>   questions</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5736686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28600"/>
            <a:ext cx="9628038"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Module 2: How do we conduct interviews?</a:t>
            </a:r>
            <a:endParaRPr sz="4400" dirty="0">
              <a:solidFill>
                <a:srgbClr val="0E256A"/>
              </a:solidFill>
              <a:latin typeface="Futura LT Pro Book"/>
              <a:cs typeface="Futura LT Pro Book"/>
            </a:endParaRPr>
          </a:p>
        </p:txBody>
      </p:sp>
      <p:sp>
        <p:nvSpPr>
          <p:cNvPr id="9" name="object 4"/>
          <p:cNvSpPr txBox="1"/>
          <p:nvPr/>
        </p:nvSpPr>
        <p:spPr>
          <a:xfrm>
            <a:off x="1143000" y="1947982"/>
            <a:ext cx="7189638" cy="2505494"/>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2a: Questionnaire</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2b: Administering a questionnaire</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2c: Guidelines for interviewing</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2d: Kish grid</a:t>
            </a:r>
          </a:p>
        </p:txBody>
      </p:sp>
    </p:spTree>
    <p:extLst>
      <p:ext uri="{BB962C8B-B14F-4D97-AF65-F5344CB8AC3E}">
        <p14:creationId xmlns:p14="http://schemas.microsoft.com/office/powerpoint/2010/main" val="8456268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667158"/>
            <a:ext cx="9144000" cy="493918"/>
          </a:xfrm>
          <a:prstGeom prst="rect">
            <a:avLst/>
          </a:prstGeom>
        </p:spPr>
        <p:txBody>
          <a:bodyPr vert="horz" wrap="square" lIns="0" tIns="0" rIns="0" bIns="0" rtlCol="0">
            <a:spAutoFit/>
          </a:bodyPr>
          <a:lstStyle/>
          <a:p>
            <a:pPr marL="12700">
              <a:lnSpc>
                <a:spcPts val="3800"/>
              </a:lnSpc>
            </a:pPr>
            <a:r>
              <a:rPr lang="en-US" sz="4400" b="1" spc="-240" dirty="0">
                <a:solidFill>
                  <a:srgbClr val="0E256A"/>
                </a:solidFill>
                <a:latin typeface="Futura LT Pro Book"/>
                <a:cs typeface="Futura LT Pro Book"/>
              </a:rPr>
              <a:t>2a: Questionnaire</a:t>
            </a:r>
            <a:endParaRPr sz="4400" dirty="0">
              <a:solidFill>
                <a:srgbClr val="0E256A"/>
              </a:solidFill>
              <a:latin typeface="Futura LT Pro Book"/>
              <a:cs typeface="Futura LT Pro Book"/>
            </a:endParaRPr>
          </a:p>
        </p:txBody>
      </p:sp>
      <p:sp>
        <p:nvSpPr>
          <p:cNvPr id="9" name="object 4"/>
          <p:cNvSpPr txBox="1"/>
          <p:nvPr/>
        </p:nvSpPr>
        <p:spPr>
          <a:xfrm>
            <a:off x="1143000" y="1981200"/>
            <a:ext cx="8480778" cy="3602076"/>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Field manual</a:t>
            </a:r>
          </a:p>
          <a:p>
            <a:pPr marL="469900" indent="-457200">
              <a:lnSpc>
                <a:spcPct val="1500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Caregiver questionnaire</a:t>
            </a:r>
          </a:p>
          <a:p>
            <a:pPr marL="469900" indent="-457200">
              <a:lnSpc>
                <a:spcPct val="1500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Child 0-4 years questionnaire</a:t>
            </a:r>
          </a:p>
          <a:p>
            <a:pPr marL="469900" indent="-457200">
              <a:lnSpc>
                <a:spcPct val="1500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Child 5-17 years questionnaire</a:t>
            </a:r>
          </a:p>
          <a:p>
            <a:pPr marL="469900" indent="-457200">
              <a:lnSpc>
                <a:spcPct val="150000"/>
              </a:lnSpc>
              <a:buClr>
                <a:srgbClr val="243F87"/>
              </a:buClr>
              <a:buFont typeface="Arial" panose="020B0604020202020204" pitchFamily="34" charset="0"/>
              <a:buChar char="•"/>
            </a:pPr>
            <a:r>
              <a:rPr lang="en-US" sz="3200" spc="-165" dirty="0">
                <a:solidFill>
                  <a:prstClr val="black"/>
                </a:solidFill>
                <a:latin typeface="Futura LT Pro Book"/>
                <a:cs typeface="Futura LT Pro Book"/>
              </a:rPr>
              <a:t>Language of interviews</a:t>
            </a:r>
          </a:p>
        </p:txBody>
      </p:sp>
    </p:spTree>
    <p:extLst>
      <p:ext uri="{BB962C8B-B14F-4D97-AF65-F5344CB8AC3E}">
        <p14:creationId xmlns:p14="http://schemas.microsoft.com/office/powerpoint/2010/main" val="816941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Field manual </a:t>
            </a:r>
            <a:endParaRPr sz="4400" dirty="0">
              <a:solidFill>
                <a:srgbClr val="0E256A"/>
              </a:solidFill>
              <a:latin typeface="Futura LT Pro Book"/>
              <a:cs typeface="Futura LT Pro Book"/>
            </a:endParaRPr>
          </a:p>
        </p:txBody>
      </p:sp>
      <p:sp>
        <p:nvSpPr>
          <p:cNvPr id="9" name="object 4"/>
          <p:cNvSpPr txBox="1"/>
          <p:nvPr/>
        </p:nvSpPr>
        <p:spPr>
          <a:xfrm>
            <a:off x="891822" y="1828800"/>
            <a:ext cx="8480778" cy="227466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Hand out the field manual to all participants.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Participants should follow along and refer to the manual throughout the training.</a:t>
            </a:r>
          </a:p>
          <a:p>
            <a:pPr marL="469900" lvl="1">
              <a:lnSpc>
                <a:spcPts val="360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3048346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Questionnaire</a:t>
            </a:r>
            <a:endParaRPr sz="4400" dirty="0">
              <a:solidFill>
                <a:srgbClr val="0E256A"/>
              </a:solidFill>
              <a:latin typeface="Futura LT Pro Book"/>
              <a:cs typeface="Futura LT Pro Book"/>
            </a:endParaRPr>
          </a:p>
        </p:txBody>
      </p:sp>
      <p:sp>
        <p:nvSpPr>
          <p:cNvPr id="9" name="object 4"/>
          <p:cNvSpPr txBox="1"/>
          <p:nvPr/>
        </p:nvSpPr>
        <p:spPr>
          <a:xfrm>
            <a:off x="891822" y="1981200"/>
            <a:ext cx="8480778" cy="3200876"/>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Mapping questions on the </a:t>
            </a:r>
            <a:r>
              <a:rPr lang="en-US" sz="2800" spc="-165" dirty="0" smtClean="0">
                <a:solidFill>
                  <a:prstClr val="black"/>
                </a:solidFill>
                <a:latin typeface="Futura LT Pro Book"/>
                <a:cs typeface="Futura LT Pro Book"/>
              </a:rPr>
              <a:t>questionnaire</a:t>
            </a:r>
          </a:p>
          <a:p>
            <a:pPr marL="12700">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It’s one questionnaire with three modules. We will look at all of it now to get a global view of all that is in the questionnaire, then break down the parts over the next two days. </a:t>
            </a: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3831963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02898" y="364511"/>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Work individually to categorize</a:t>
            </a:r>
            <a:endParaRPr sz="4400" dirty="0">
              <a:solidFill>
                <a:srgbClr val="0E256A"/>
              </a:solidFill>
              <a:latin typeface="Futura LT Pro Book"/>
              <a:cs typeface="Futura LT Pro Book"/>
            </a:endParaRPr>
          </a:p>
        </p:txBody>
      </p:sp>
      <p:pic>
        <p:nvPicPr>
          <p:cNvPr id="5" name="Picture 4"/>
          <p:cNvPicPr/>
          <p:nvPr/>
        </p:nvPicPr>
        <p:blipFill rotWithShape="1">
          <a:blip r:embed="rId3"/>
          <a:srcRect l="148" t="10698" r="2388" b="2125"/>
          <a:stretch/>
        </p:blipFill>
        <p:spPr>
          <a:xfrm>
            <a:off x="152400" y="1447800"/>
            <a:ext cx="9601200" cy="6019800"/>
          </a:xfrm>
          <a:prstGeom prst="rect">
            <a:avLst/>
          </a:prstGeom>
        </p:spPr>
      </p:pic>
    </p:spTree>
    <p:extLst>
      <p:ext uri="{BB962C8B-B14F-4D97-AF65-F5344CB8AC3E}">
        <p14:creationId xmlns:p14="http://schemas.microsoft.com/office/powerpoint/2010/main" val="17847349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375"/>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pPr>
              <a:lnSpc>
                <a:spcPts val="3800"/>
              </a:lnSpc>
            </a:pPr>
            <a:endParaRPr dirty="0">
              <a:solidFill>
                <a:prstClr val="black"/>
              </a:solidFill>
            </a:endParaRPr>
          </a:p>
        </p:txBody>
      </p:sp>
      <p:sp>
        <p:nvSpPr>
          <p:cNvPr id="6" name="object 6"/>
          <p:cNvSpPr txBox="1"/>
          <p:nvPr/>
        </p:nvSpPr>
        <p:spPr>
          <a:xfrm>
            <a:off x="228600" y="465892"/>
            <a:ext cx="9849928"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MER indicator questionnaire: caregivers</a:t>
            </a:r>
            <a:endParaRPr sz="4400" dirty="0">
              <a:solidFill>
                <a:srgbClr val="0E256A"/>
              </a:solidFill>
              <a:latin typeface="Futura LT Pro Book"/>
              <a:cs typeface="Futura LT Pro Book"/>
            </a:endParaRPr>
          </a:p>
        </p:txBody>
      </p:sp>
      <p:pic>
        <p:nvPicPr>
          <p:cNvPr id="3" name="Picture 2"/>
          <p:cNvPicPr>
            <a:picLocks noChangeAspect="1"/>
          </p:cNvPicPr>
          <p:nvPr/>
        </p:nvPicPr>
        <p:blipFill>
          <a:blip r:embed="rId3"/>
          <a:stretch>
            <a:fillRect/>
          </a:stretch>
        </p:blipFill>
        <p:spPr>
          <a:xfrm>
            <a:off x="685800" y="1612267"/>
            <a:ext cx="8686800" cy="5601977"/>
          </a:xfrm>
          <a:prstGeom prst="rect">
            <a:avLst/>
          </a:prstGeom>
        </p:spPr>
      </p:pic>
    </p:spTree>
    <p:extLst>
      <p:ext uri="{BB962C8B-B14F-4D97-AF65-F5344CB8AC3E}">
        <p14:creationId xmlns:p14="http://schemas.microsoft.com/office/powerpoint/2010/main" val="19975092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381000" y="228600"/>
            <a:ext cx="9959622"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MER indicator questionnaire: child age 0–4 years</a:t>
            </a:r>
            <a:endParaRPr sz="4000" dirty="0">
              <a:solidFill>
                <a:srgbClr val="0E256A"/>
              </a:solidFill>
              <a:latin typeface="Futura LT Pro Book"/>
              <a:cs typeface="Futura LT Pro Book"/>
            </a:endParaRPr>
          </a:p>
        </p:txBody>
      </p:sp>
      <p:pic>
        <p:nvPicPr>
          <p:cNvPr id="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905000"/>
            <a:ext cx="7783091" cy="579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1295400" y="3733800"/>
            <a:ext cx="8001000" cy="1676400"/>
          </a:xfrm>
          <a:prstGeom prst="ellipse">
            <a:avLst/>
          </a:prstGeom>
          <a:noFill/>
          <a:ln w="25400">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Oval 8"/>
          <p:cNvSpPr/>
          <p:nvPr/>
        </p:nvSpPr>
        <p:spPr>
          <a:xfrm>
            <a:off x="1469522" y="6324600"/>
            <a:ext cx="7608969" cy="609600"/>
          </a:xfrm>
          <a:prstGeom prst="ellipse">
            <a:avLst/>
          </a:prstGeom>
          <a:noFill/>
          <a:ln w="25400">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16820153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59163" y="179452"/>
            <a:ext cx="9883422" cy="974626"/>
          </a:xfrm>
          <a:prstGeom prst="rect">
            <a:avLst/>
          </a:prstGeom>
        </p:spPr>
        <p:txBody>
          <a:bodyPr vert="horz" wrap="square" lIns="0" tIns="0" rIns="0" bIns="0" rtlCol="0">
            <a:spAutoFit/>
          </a:bodyPr>
          <a:lstStyle/>
          <a:p>
            <a:pPr marL="12700">
              <a:lnSpc>
                <a:spcPts val="3800"/>
              </a:lnSpc>
            </a:pPr>
            <a:r>
              <a:rPr lang="en-US" sz="4000" b="1" spc="-240" dirty="0" smtClean="0">
                <a:solidFill>
                  <a:srgbClr val="0E256A"/>
                </a:solidFill>
                <a:latin typeface="Futura LT Pro Book"/>
                <a:cs typeface="Futura LT Pro Book"/>
              </a:rPr>
              <a:t>MER indicator questionnaire: child age </a:t>
            </a:r>
            <a:r>
              <a:rPr lang="en-US" sz="4000" b="1" spc="-240" dirty="0">
                <a:solidFill>
                  <a:srgbClr val="0E256A"/>
                </a:solidFill>
                <a:latin typeface="Futura LT Pro Book"/>
                <a:cs typeface="Futura LT Pro Book"/>
              </a:rPr>
              <a:t>5–17 </a:t>
            </a:r>
            <a:r>
              <a:rPr lang="en-US" sz="4000" b="1" spc="-240" dirty="0" smtClean="0">
                <a:solidFill>
                  <a:srgbClr val="0E256A"/>
                </a:solidFill>
                <a:latin typeface="Futura LT Pro Book"/>
                <a:cs typeface="Futura LT Pro Book"/>
              </a:rPr>
              <a:t>years</a:t>
            </a:r>
            <a:endParaRPr sz="4000" dirty="0">
              <a:solidFill>
                <a:srgbClr val="0E256A"/>
              </a:solidFill>
              <a:latin typeface="Futura LT Pro Book"/>
              <a:cs typeface="Futura LT Pro Book"/>
            </a:endParaRPr>
          </a:p>
        </p:txBody>
      </p:sp>
      <p:pic>
        <p:nvPicPr>
          <p:cNvPr id="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925843"/>
            <a:ext cx="8915400" cy="578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p:cNvSpPr/>
          <p:nvPr/>
        </p:nvSpPr>
        <p:spPr>
          <a:xfrm>
            <a:off x="533400" y="1925843"/>
            <a:ext cx="9067800" cy="342900"/>
          </a:xfrm>
          <a:prstGeom prst="ellipse">
            <a:avLst/>
          </a:prstGeom>
          <a:noFill/>
          <a:ln w="25400">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Oval 8"/>
          <p:cNvSpPr/>
          <p:nvPr/>
        </p:nvSpPr>
        <p:spPr>
          <a:xfrm>
            <a:off x="1021644" y="4470726"/>
            <a:ext cx="4845756" cy="1625273"/>
          </a:xfrm>
          <a:prstGeom prst="ellipse">
            <a:avLst/>
          </a:prstGeom>
          <a:noFill/>
          <a:ln w="25400">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a:off x="1021644" y="6109822"/>
            <a:ext cx="4845756" cy="1129178"/>
          </a:xfrm>
          <a:prstGeom prst="ellipse">
            <a:avLst/>
          </a:prstGeom>
          <a:noFill/>
          <a:ln w="25400">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193305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Reviewing all questions</a:t>
            </a:r>
            <a:endParaRPr sz="4400" dirty="0">
              <a:solidFill>
                <a:srgbClr val="0E256A"/>
              </a:solidFill>
              <a:latin typeface="Futura LT Pro Book"/>
              <a:cs typeface="Futura LT Pro Book"/>
            </a:endParaRPr>
          </a:p>
        </p:txBody>
      </p:sp>
      <p:sp>
        <p:nvSpPr>
          <p:cNvPr id="9" name="object 4"/>
          <p:cNvSpPr txBox="1"/>
          <p:nvPr/>
        </p:nvSpPr>
        <p:spPr>
          <a:xfrm>
            <a:off x="891822" y="1752600"/>
            <a:ext cx="8480778" cy="2585323"/>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We will go over the questionnaire question by question as a group.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This must be done in a language that is common to all </a:t>
            </a:r>
            <a:r>
              <a:rPr lang="en-US" sz="2800" spc="-165" dirty="0" smtClean="0">
                <a:solidFill>
                  <a:prstClr val="black"/>
                </a:solidFill>
                <a:latin typeface="Futura LT Pro Book"/>
                <a:cs typeface="Futura LT Pro Book"/>
              </a:rPr>
              <a:t>participants.</a:t>
            </a:r>
            <a:endParaRPr lang="en-US" sz="2800" spc="-165" dirty="0">
              <a:solidFill>
                <a:prstClr val="black"/>
              </a:solidFill>
              <a:latin typeface="Futura LT Pro Book"/>
              <a:cs typeface="Futura LT Pro Book"/>
            </a:endParaRPr>
          </a:p>
          <a:p>
            <a:pPr marL="469900" lvl="1">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5375349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Language of interviews</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510909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Translation</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The questionnaires have all been translated from English to the local languages that you will be using to survey households in these communities.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Throughout the training, we will work with the English version and also with the local language versions for practice.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You will be able to clarify the language used in each version and work through any issues you have concerning choice of words. </a:t>
            </a: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1466379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48906" y="274334"/>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1a: Introductions</a:t>
            </a:r>
            <a:endParaRPr sz="4400" dirty="0">
              <a:solidFill>
                <a:srgbClr val="0E256A"/>
              </a:solidFill>
              <a:latin typeface="Futura LT Pro Book"/>
              <a:cs typeface="Futura LT Pro Book"/>
            </a:endParaRPr>
          </a:p>
        </p:txBody>
      </p:sp>
      <p:sp>
        <p:nvSpPr>
          <p:cNvPr id="9" name="object 4"/>
          <p:cNvSpPr txBox="1"/>
          <p:nvPr/>
        </p:nvSpPr>
        <p:spPr>
          <a:xfrm>
            <a:off x="1039962" y="1524000"/>
            <a:ext cx="7189638" cy="3139321"/>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Participant introductions</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Training agenda</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Study overview</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Ground rules</a:t>
            </a:r>
          </a:p>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Expectations and fears</a:t>
            </a:r>
          </a:p>
        </p:txBody>
      </p:sp>
    </p:spTree>
    <p:extLst>
      <p:ext uri="{BB962C8B-B14F-4D97-AF65-F5344CB8AC3E}">
        <p14:creationId xmlns:p14="http://schemas.microsoft.com/office/powerpoint/2010/main" val="25715265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24"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2b: Administering a questionnaire</a:t>
            </a:r>
            <a:endParaRPr sz="4400" dirty="0">
              <a:solidFill>
                <a:srgbClr val="0E256A"/>
              </a:solidFill>
              <a:latin typeface="Futura LT Pro Book"/>
              <a:cs typeface="Futura LT Pro Book"/>
            </a:endParaRPr>
          </a:p>
        </p:txBody>
      </p:sp>
      <p:sp>
        <p:nvSpPr>
          <p:cNvPr id="9" name="object 4"/>
          <p:cNvSpPr txBox="1"/>
          <p:nvPr/>
        </p:nvSpPr>
        <p:spPr>
          <a:xfrm>
            <a:off x="891822" y="1828800"/>
            <a:ext cx="8480778" cy="3016210"/>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One </a:t>
            </a:r>
            <a:r>
              <a:rPr lang="en-US" sz="2800" spc="-165" dirty="0">
                <a:solidFill>
                  <a:prstClr val="black"/>
                </a:solidFill>
                <a:latin typeface="Futura LT Pro Book"/>
                <a:cs typeface="Futura LT Pro Book"/>
              </a:rPr>
              <a:t>pair will do a demo interview in front of the group in a local language</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Goal: correct translation and delivery of questionnaire</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(Observation and learning discussion.)</a:t>
            </a:r>
          </a:p>
          <a:p>
            <a:pPr marL="469900" lvl="1">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1962464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Debriefing</a:t>
            </a:r>
            <a:endParaRPr sz="4400" dirty="0">
              <a:solidFill>
                <a:srgbClr val="0E256A"/>
              </a:solidFill>
              <a:latin typeface="Futura LT Pro Book"/>
              <a:cs typeface="Futura LT Pro Book"/>
            </a:endParaRPr>
          </a:p>
        </p:txBody>
      </p:sp>
      <p:sp>
        <p:nvSpPr>
          <p:cNvPr id="9" name="object 4"/>
          <p:cNvSpPr txBox="1"/>
          <p:nvPr/>
        </p:nvSpPr>
        <p:spPr>
          <a:xfrm>
            <a:off x="891822" y="1828800"/>
            <a:ext cx="8480778" cy="3016210"/>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happened?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went well? </a:t>
            </a:r>
            <a:endParaRPr lang="en-US" sz="2800" spc="-165" dirty="0" smtClean="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could they have improved</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Which questions were clear? Less clear?</a:t>
            </a:r>
          </a:p>
        </p:txBody>
      </p:sp>
    </p:spTree>
    <p:extLst>
      <p:ext uri="{BB962C8B-B14F-4D97-AF65-F5344CB8AC3E}">
        <p14:creationId xmlns:p14="http://schemas.microsoft.com/office/powerpoint/2010/main" val="1088164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574588" y="303997"/>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Practicing the caregiver questionnaire in pairs</a:t>
            </a:r>
            <a:endParaRPr sz="4400" dirty="0">
              <a:solidFill>
                <a:srgbClr val="0E256A"/>
              </a:solidFill>
              <a:latin typeface="Futura LT Pro Book"/>
              <a:cs typeface="Futura LT Pro Book"/>
            </a:endParaRPr>
          </a:p>
        </p:txBody>
      </p:sp>
      <p:sp>
        <p:nvSpPr>
          <p:cNvPr id="9" name="object 4"/>
          <p:cNvSpPr txBox="1"/>
          <p:nvPr/>
        </p:nvSpPr>
        <p:spPr>
          <a:xfrm>
            <a:off x="574588" y="2133600"/>
            <a:ext cx="8480778" cy="227466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Get into pairs and practice administering the questionnaire in its entirety</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After a certain amount of time, you will switch roles so that each participant has a chance to be the interviewer. </a:t>
            </a:r>
          </a:p>
        </p:txBody>
      </p:sp>
    </p:spTree>
    <p:extLst>
      <p:ext uri="{BB962C8B-B14F-4D97-AF65-F5344CB8AC3E}">
        <p14:creationId xmlns:p14="http://schemas.microsoft.com/office/powerpoint/2010/main" val="12382704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457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2c: 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457200" y="1905000"/>
            <a:ext cx="8915400" cy="181588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Given the experiences you’ve just had interviewing and responding, tell me what skills are critical for conducting a good interview. </a:t>
            </a:r>
          </a:p>
          <a:p>
            <a:pPr marL="469900" lvl="1">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6147033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64639"/>
            <a:ext cx="8480778" cy="3508653"/>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Build rapport with the </a:t>
            </a:r>
            <a:r>
              <a:rPr lang="en-US" sz="2800" spc="-165" dirty="0" smtClean="0">
                <a:solidFill>
                  <a:prstClr val="black"/>
                </a:solidFill>
                <a:latin typeface="Futura LT Pro Book"/>
                <a:cs typeface="Futura LT Pro Book"/>
              </a:rPr>
              <a:t>respondent.</a:t>
            </a:r>
          </a:p>
          <a:p>
            <a:pPr marL="12700">
              <a:buClr>
                <a:srgbClr val="243F87"/>
              </a:buClr>
            </a:pPr>
            <a:endParaRPr lang="en-US" sz="2800" b="1"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Put the respondent at ease with small talk</a:t>
            </a:r>
            <a:r>
              <a:rPr lang="en-US" sz="2800" spc="-165" dirty="0" smtClean="0">
                <a:solidFill>
                  <a:prstClr val="black"/>
                </a:solidFill>
                <a:latin typeface="Futura LT Pro Book"/>
                <a:cs typeface="Futura LT Pro Book"/>
              </a:rPr>
              <a:t>.</a:t>
            </a:r>
          </a:p>
          <a:p>
            <a:pPr marL="469900" lvl="1">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Explain simply, “I would like to ask you a few questions</a:t>
            </a:r>
            <a:r>
              <a:rPr lang="en-US" sz="2800" spc="-165" dirty="0" smtClean="0">
                <a:solidFill>
                  <a:prstClr val="black"/>
                </a:solidFill>
                <a:latin typeface="Futura LT Pro Book"/>
                <a:cs typeface="Futura LT Pro Book"/>
              </a:rPr>
              <a:t>.”</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Explain the purpose of the study.</a:t>
            </a:r>
          </a:p>
        </p:txBody>
      </p:sp>
    </p:spTree>
    <p:extLst>
      <p:ext uri="{BB962C8B-B14F-4D97-AF65-F5344CB8AC3E}">
        <p14:creationId xmlns:p14="http://schemas.microsoft.com/office/powerpoint/2010/main" val="13952999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38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5016758"/>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Establish languages spoken in the household. </a:t>
            </a:r>
            <a:endParaRPr lang="en-US" sz="2800" spc="-165" dirty="0" smtClean="0">
              <a:solidFill>
                <a:prstClr val="black"/>
              </a:solidFill>
              <a:latin typeface="Futura LT Pro Book"/>
              <a:cs typeface="Futura LT Pro Book"/>
            </a:endParaRPr>
          </a:p>
          <a:p>
            <a:pPr marL="12700">
              <a:buClr>
                <a:srgbClr val="243F87"/>
              </a:buClr>
            </a:pPr>
            <a:endParaRPr lang="en-US" sz="2800" b="1"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Think about what you will do if a respondent does not speak your </a:t>
            </a:r>
            <a:r>
              <a:rPr lang="en-US" sz="2800" spc="-165" dirty="0" smtClean="0">
                <a:solidFill>
                  <a:prstClr val="black"/>
                </a:solidFill>
                <a:latin typeface="Futura LT Pro Book"/>
                <a:cs typeface="Futura LT Pro Book"/>
              </a:rPr>
              <a:t>language:</a:t>
            </a:r>
          </a:p>
          <a:p>
            <a:pPr marL="12700">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Find another language you both speak?</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Find out if another member of the team speaks the language?</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Replace the household in the sample?</a:t>
            </a:r>
          </a:p>
          <a:p>
            <a:pPr marL="927100" lvl="1"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3200" spc="-165" dirty="0" smtClean="0">
              <a:solidFill>
                <a:prstClr val="black"/>
              </a:solidFill>
              <a:latin typeface="Futura LT Pro Book"/>
              <a:cs typeface="Futura LT Pro Book"/>
            </a:endParaRPr>
          </a:p>
        </p:txBody>
      </p:sp>
    </p:spTree>
    <p:extLst>
      <p:ext uri="{BB962C8B-B14F-4D97-AF65-F5344CB8AC3E}">
        <p14:creationId xmlns:p14="http://schemas.microsoft.com/office/powerpoint/2010/main" val="36011494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2246769"/>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Never suggest answers to the </a:t>
            </a:r>
            <a:r>
              <a:rPr lang="en-US" sz="2800" spc="-165" dirty="0" smtClean="0">
                <a:solidFill>
                  <a:prstClr val="black"/>
                </a:solidFill>
                <a:latin typeface="Futura LT Pro Book"/>
                <a:cs typeface="Futura LT Pro Book"/>
              </a:rPr>
              <a:t>respondent.</a:t>
            </a:r>
          </a:p>
          <a:p>
            <a:pPr marL="12700">
              <a:buClr>
                <a:srgbClr val="243F87"/>
              </a:buClr>
            </a:pPr>
            <a:endParaRPr lang="en-US" sz="2800" b="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Unless the question specifies to do so, you should not suggest an answer to the caregiver, even if he/she has trouble answering.</a:t>
            </a:r>
          </a:p>
        </p:txBody>
      </p:sp>
    </p:spTree>
    <p:extLst>
      <p:ext uri="{BB962C8B-B14F-4D97-AF65-F5344CB8AC3E}">
        <p14:creationId xmlns:p14="http://schemas.microsoft.com/office/powerpoint/2010/main" val="181399803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88947"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863848"/>
            <a:ext cx="8480778" cy="5016758"/>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Be neutral throughout the </a:t>
            </a:r>
            <a:r>
              <a:rPr lang="en-US" sz="2800" spc="-165" dirty="0" smtClean="0">
                <a:solidFill>
                  <a:prstClr val="black"/>
                </a:solidFill>
                <a:latin typeface="Futura LT Pro Book"/>
                <a:cs typeface="Futura LT Pro Book"/>
              </a:rPr>
              <a:t>interview. </a:t>
            </a:r>
          </a:p>
          <a:p>
            <a:pPr marL="12700">
              <a:buClr>
                <a:srgbClr val="243F87"/>
              </a:buClr>
            </a:pPr>
            <a:endParaRPr lang="en-US" sz="2800" b="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Do not appear to approve or disapprove of any of the respondent’s answers</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Read the complete question to the respondent</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respondent gives an answer you didn’t understand, try gentle prompts such as “I did not quite hear you; could you please tell me again?” </a:t>
            </a:r>
            <a:r>
              <a:rPr lang="en-US" sz="2800" spc="-165" dirty="0" smtClean="0">
                <a:solidFill>
                  <a:prstClr val="black"/>
                </a:solidFill>
                <a:latin typeface="Futura LT Pro Book"/>
                <a:cs typeface="Futura LT Pro Book"/>
              </a:rPr>
              <a:t>and “There </a:t>
            </a:r>
            <a:r>
              <a:rPr lang="en-US" sz="2800" spc="-165" dirty="0">
                <a:solidFill>
                  <a:prstClr val="black"/>
                </a:solidFill>
                <a:latin typeface="Futura LT Pro Book"/>
                <a:cs typeface="Futura LT Pro Book"/>
              </a:rPr>
              <a:t>is no hurry. Take a moment to think about it.”</a:t>
            </a:r>
          </a:p>
        </p:txBody>
      </p:sp>
    </p:spTree>
    <p:extLst>
      <p:ext uri="{BB962C8B-B14F-4D97-AF65-F5344CB8AC3E}">
        <p14:creationId xmlns:p14="http://schemas.microsoft.com/office/powerpoint/2010/main" val="42159386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430887"/>
          </a:xfrm>
          <a:prstGeom prst="rect">
            <a:avLst/>
          </a:prstGeom>
        </p:spPr>
        <p:txBody>
          <a:bodyPr vert="horz" wrap="square" lIns="0" tIns="0" rIns="0" bIns="0" rtlCol="0">
            <a:spAutoFit/>
          </a:bodyPr>
          <a:lstStyle/>
          <a:p>
            <a:pPr marL="12700">
              <a:buClr>
                <a:srgbClr val="243F87"/>
              </a:buClr>
            </a:pPr>
            <a:r>
              <a:rPr lang="en-US" sz="2800" spc="-165" dirty="0" smtClean="0">
                <a:solidFill>
                  <a:prstClr val="black"/>
                </a:solidFill>
                <a:latin typeface="Futura LT Pro Book"/>
                <a:cs typeface="Futura LT Pro Book"/>
              </a:rPr>
              <a:t>Do not change the sequence of questions.</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6626847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07637"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5444760"/>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Try not to change the wording of </a:t>
            </a:r>
            <a:r>
              <a:rPr lang="en-US" sz="2800" spc="-165" dirty="0" smtClean="0">
                <a:solidFill>
                  <a:prstClr val="black"/>
                </a:solidFill>
                <a:latin typeface="Futura LT Pro Book"/>
                <a:cs typeface="Futura LT Pro Book"/>
              </a:rPr>
              <a:t>questions.</a:t>
            </a:r>
          </a:p>
          <a:p>
            <a:pPr marL="12700">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respondent has trouble understanding, repeat the question. </a:t>
            </a:r>
            <a:endParaRPr lang="en-US" sz="2800" spc="-165" dirty="0" smtClean="0">
              <a:solidFill>
                <a:prstClr val="black"/>
              </a:solidFill>
              <a:latin typeface="Futura LT Pro Book"/>
              <a:cs typeface="Futura LT Pro Book"/>
            </a:endParaRP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respondent still has trouble understanding, paraphrase the question slightly, being careful to maintain the original meaning. </a:t>
            </a:r>
            <a:endParaRPr lang="en-US" sz="2800" spc="-165" dirty="0" smtClean="0">
              <a:solidFill>
                <a:prstClr val="black"/>
              </a:solidFill>
              <a:latin typeface="Futura LT Pro Book"/>
              <a:cs typeface="Futura LT Pro Book"/>
            </a:endParaRPr>
          </a:p>
          <a:p>
            <a:pPr marL="469900" lvl="1">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the respondent speaks a different language or dialect, use words common to the local language or dialect to convey the meaning. </a:t>
            </a:r>
          </a:p>
        </p:txBody>
      </p:sp>
    </p:spTree>
    <p:extLst>
      <p:ext uri="{BB962C8B-B14F-4D97-AF65-F5344CB8AC3E}">
        <p14:creationId xmlns:p14="http://schemas.microsoft.com/office/powerpoint/2010/main" val="17812759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Introductions</a:t>
            </a:r>
            <a:endParaRPr sz="4400" dirty="0">
              <a:solidFill>
                <a:srgbClr val="0E256A"/>
              </a:solidFill>
              <a:latin typeface="Futura LT Pro Book"/>
              <a:cs typeface="Futura LT Pro Book"/>
            </a:endParaRPr>
          </a:p>
        </p:txBody>
      </p:sp>
      <p:sp>
        <p:nvSpPr>
          <p:cNvPr id="9" name="object 4"/>
          <p:cNvSpPr txBox="1"/>
          <p:nvPr/>
        </p:nvSpPr>
        <p:spPr>
          <a:xfrm>
            <a:off x="1039962" y="1524000"/>
            <a:ext cx="7189638" cy="889667"/>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Think of at least one happy memory from your childhood (30 seconds).</a:t>
            </a:r>
          </a:p>
        </p:txBody>
      </p:sp>
    </p:spTree>
    <p:extLst>
      <p:ext uri="{BB962C8B-B14F-4D97-AF65-F5344CB8AC3E}">
        <p14:creationId xmlns:p14="http://schemas.microsoft.com/office/powerpoint/2010/main" val="23333650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752600"/>
            <a:ext cx="8480778" cy="430887"/>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Handle hesitant respondents tactfully.</a:t>
            </a:r>
          </a:p>
        </p:txBody>
      </p:sp>
    </p:spTree>
    <p:extLst>
      <p:ext uri="{BB962C8B-B14F-4D97-AF65-F5344CB8AC3E}">
        <p14:creationId xmlns:p14="http://schemas.microsoft.com/office/powerpoint/2010/main" val="41475714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Guidelines for good interviewing</a:t>
            </a:r>
            <a:endParaRPr sz="4400" dirty="0">
              <a:solidFill>
                <a:srgbClr val="0E256A"/>
              </a:solidFill>
              <a:latin typeface="Futura LT Pro Book"/>
              <a:cs typeface="Futura LT Pro Book"/>
            </a:endParaRPr>
          </a:p>
        </p:txBody>
      </p:sp>
      <p:sp>
        <p:nvSpPr>
          <p:cNvPr id="9" name="object 4"/>
          <p:cNvSpPr txBox="1"/>
          <p:nvPr/>
        </p:nvSpPr>
        <p:spPr>
          <a:xfrm>
            <a:off x="891822" y="1600200"/>
            <a:ext cx="8480778" cy="2213106"/>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Do not form </a:t>
            </a:r>
            <a:r>
              <a:rPr lang="en-US" sz="2800" spc="-165" dirty="0" smtClean="0">
                <a:solidFill>
                  <a:prstClr val="black"/>
                </a:solidFill>
                <a:latin typeface="Futura LT Pro Book"/>
                <a:cs typeface="Futura LT Pro Book"/>
              </a:rPr>
              <a:t>expectations.</a:t>
            </a:r>
          </a:p>
          <a:p>
            <a:pPr marL="12700">
              <a:buClr>
                <a:srgbClr val="243F87"/>
              </a:buClr>
            </a:pPr>
            <a:endParaRPr lang="en-US" sz="2800" b="1"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Treat every respondent with the same expectation of response regardless of education level or geographic location. </a:t>
            </a:r>
          </a:p>
        </p:txBody>
      </p:sp>
    </p:spTree>
    <p:extLst>
      <p:ext uri="{BB962C8B-B14F-4D97-AF65-F5344CB8AC3E}">
        <p14:creationId xmlns:p14="http://schemas.microsoft.com/office/powerpoint/2010/main" val="261185662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396"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2d: Kish grid</a:t>
            </a:r>
            <a:endParaRPr sz="4400" dirty="0">
              <a:solidFill>
                <a:srgbClr val="0E256A"/>
              </a:solidFill>
              <a:latin typeface="Futura LT Pro Book"/>
              <a:cs typeface="Futura LT Pro Book"/>
            </a:endParaRPr>
          </a:p>
        </p:txBody>
      </p:sp>
    </p:spTree>
    <p:extLst>
      <p:ext uri="{BB962C8B-B14F-4D97-AF65-F5344CB8AC3E}">
        <p14:creationId xmlns:p14="http://schemas.microsoft.com/office/powerpoint/2010/main" val="9571747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90600" y="685800"/>
            <a:ext cx="8529000" cy="6686315"/>
          </a:xfrm>
          <a:prstGeom prst="rect">
            <a:avLst/>
          </a:prstGeom>
        </p:spPr>
      </p:pic>
    </p:spTree>
    <p:extLst>
      <p:ext uri="{BB962C8B-B14F-4D97-AF65-F5344CB8AC3E}">
        <p14:creationId xmlns:p14="http://schemas.microsoft.com/office/powerpoint/2010/main" val="21563983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197129"/>
            <a:ext cx="9144000" cy="974626"/>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Module 3: Why, what, how: ethics in data collection</a:t>
            </a:r>
            <a:endParaRPr sz="4400" dirty="0">
              <a:solidFill>
                <a:srgbClr val="0E256A"/>
              </a:solidFill>
              <a:latin typeface="Futura LT Pro Book"/>
              <a:cs typeface="Futura LT Pro Book"/>
            </a:endParaRPr>
          </a:p>
        </p:txBody>
      </p:sp>
      <p:sp>
        <p:nvSpPr>
          <p:cNvPr id="9" name="object 4"/>
          <p:cNvSpPr txBox="1"/>
          <p:nvPr/>
        </p:nvSpPr>
        <p:spPr>
          <a:xfrm>
            <a:off x="891822" y="2057400"/>
            <a:ext cx="8480778" cy="2215991"/>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Module 3a: General ethics in data collection and child </a:t>
            </a:r>
            <a:r>
              <a:rPr lang="en-US" sz="2800" spc="-165" dirty="0" smtClean="0">
                <a:solidFill>
                  <a:prstClr val="black"/>
                </a:solidFill>
                <a:latin typeface="Futura LT Pro Book"/>
                <a:cs typeface="Futura LT Pro Book"/>
              </a:rPr>
              <a:t>protection</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Module 3b: Applied data collection ethics</a:t>
            </a:r>
          </a:p>
          <a:p>
            <a:pPr marL="469900" lvl="1">
              <a:buClr>
                <a:srgbClr val="243F87"/>
              </a:buClr>
            </a:pPr>
            <a:endParaRPr lang="en-US" sz="2800" spc="-165" dirty="0">
              <a:solidFill>
                <a:prstClr val="black"/>
              </a:solidFill>
              <a:latin typeface="Futura LT Pro Book"/>
              <a:cs typeface="Futura LT Pro Book"/>
            </a:endParaRPr>
          </a:p>
        </p:txBody>
      </p:sp>
      <p:sp>
        <p:nvSpPr>
          <p:cNvPr id="7" name="object 7"/>
          <p:cNvSpPr txBox="1"/>
          <p:nvPr/>
        </p:nvSpPr>
        <p:spPr>
          <a:xfrm>
            <a:off x="891822" y="1143000"/>
            <a:ext cx="7480300" cy="782843"/>
          </a:xfrm>
          <a:prstGeom prst="rect">
            <a:avLst/>
          </a:prstGeom>
        </p:spPr>
        <p:txBody>
          <a:bodyPr vert="horz" wrap="square" lIns="0" tIns="0" rIns="0" bIns="0" rtlCol="0">
            <a:spAutoFit/>
          </a:bodyPr>
          <a:lstStyle/>
          <a:p>
            <a:pPr marL="12700">
              <a:lnSpc>
                <a:spcPts val="6495"/>
              </a:lnSpc>
            </a:pPr>
            <a:endParaRPr sz="4800" dirty="0">
              <a:solidFill>
                <a:prstClr val="black"/>
              </a:solidFill>
              <a:latin typeface="Futura LT Pro Book" panose="020B0502020204020303" pitchFamily="34" charset="0"/>
              <a:cs typeface="Gill Sans MT"/>
            </a:endParaRPr>
          </a:p>
        </p:txBody>
      </p:sp>
    </p:spTree>
    <p:extLst>
      <p:ext uri="{BB962C8B-B14F-4D97-AF65-F5344CB8AC3E}">
        <p14:creationId xmlns:p14="http://schemas.microsoft.com/office/powerpoint/2010/main" val="9365614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22860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3a: General ethics in data collection and child protection</a:t>
            </a:r>
            <a:endParaRPr sz="4400" dirty="0">
              <a:solidFill>
                <a:srgbClr val="0E256A"/>
              </a:solidFill>
              <a:latin typeface="Futura LT Pro Book"/>
              <a:cs typeface="Futura LT Pro Book"/>
            </a:endParaRPr>
          </a:p>
        </p:txBody>
      </p:sp>
      <p:sp>
        <p:nvSpPr>
          <p:cNvPr id="9" name="object 4"/>
          <p:cNvSpPr txBox="1"/>
          <p:nvPr/>
        </p:nvSpPr>
        <p:spPr>
          <a:xfrm>
            <a:off x="914400" y="2057400"/>
            <a:ext cx="8480778" cy="2339102"/>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Ethics are</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principles of conduct governing an individual or a group</a:t>
            </a: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9314454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38200" y="257153"/>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The “why”: landmarks to govern international research</a:t>
            </a:r>
            <a:endParaRPr sz="4400" dirty="0">
              <a:solidFill>
                <a:srgbClr val="0E256A"/>
              </a:solidFill>
              <a:latin typeface="Futura LT Pro Book"/>
              <a:cs typeface="Futura LT Pro Book"/>
            </a:endParaRPr>
          </a:p>
        </p:txBody>
      </p:sp>
      <p:sp>
        <p:nvSpPr>
          <p:cNvPr id="9" name="object 4"/>
          <p:cNvSpPr txBox="1"/>
          <p:nvPr/>
        </p:nvSpPr>
        <p:spPr>
          <a:xfrm>
            <a:off x="838200" y="2057400"/>
            <a:ext cx="8480778" cy="415498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Nuremberg trials (1946</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Declaration of Helsinki (1964</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Belmont report (1974</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Council for International Organizations of Medical Sciences (CIOMS) (1993)</a:t>
            </a:r>
          </a:p>
          <a:p>
            <a:pPr marL="469900" lvl="1">
              <a:lnSpc>
                <a:spcPts val="3600"/>
              </a:lnSpc>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4042902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91822" y="409313"/>
            <a:ext cx="9144000" cy="493918"/>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The “what”: fundamental principles</a:t>
            </a:r>
            <a:endParaRPr sz="4400" dirty="0">
              <a:solidFill>
                <a:srgbClr val="0E256A"/>
              </a:solidFill>
              <a:latin typeface="Futura LT Pro Book"/>
              <a:cs typeface="Futura LT Pro Book"/>
            </a:endParaRPr>
          </a:p>
        </p:txBody>
      </p:sp>
      <p:sp>
        <p:nvSpPr>
          <p:cNvPr id="9" name="object 4"/>
          <p:cNvSpPr txBox="1"/>
          <p:nvPr/>
        </p:nvSpPr>
        <p:spPr>
          <a:xfrm>
            <a:off x="990600" y="1828800"/>
            <a:ext cx="8480778" cy="557075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Respect for persons: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Unique, free, has rights, capacity to decide, value, dignity, right to informed </a:t>
            </a:r>
            <a:r>
              <a:rPr lang="en-US" sz="2800" spc="-165" dirty="0" smtClean="0">
                <a:solidFill>
                  <a:prstClr val="black"/>
                </a:solidFill>
                <a:latin typeface="Futura LT Pro Book"/>
                <a:cs typeface="Futura LT Pro Book"/>
              </a:rPr>
              <a:t>consent</a:t>
            </a:r>
          </a:p>
          <a:p>
            <a:pPr marL="469900" lvl="1">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Beneficence :</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Do good; do no </a:t>
            </a:r>
            <a:r>
              <a:rPr lang="en-US" sz="2800" spc="-165" dirty="0" smtClean="0">
                <a:solidFill>
                  <a:prstClr val="black"/>
                </a:solidFill>
                <a:latin typeface="Futura LT Pro Book"/>
                <a:cs typeface="Futura LT Pro Book"/>
              </a:rPr>
              <a:t>har</a:t>
            </a:r>
            <a:r>
              <a:rPr lang="en-US" sz="500" spc="-165" dirty="0" smtClean="0">
                <a:solidFill>
                  <a:prstClr val="black"/>
                </a:solidFill>
                <a:latin typeface="Futura LT Pro Book"/>
                <a:cs typeface="Futura LT Pro Book"/>
              </a:rPr>
              <a:t> </a:t>
            </a:r>
            <a:r>
              <a:rPr lang="en-US" sz="2800" spc="-165" dirty="0" smtClean="0">
                <a:solidFill>
                  <a:prstClr val="black"/>
                </a:solidFill>
                <a:latin typeface="Futura LT Pro Book"/>
                <a:cs typeface="Futura LT Pro Book"/>
              </a:rPr>
              <a:t>m</a:t>
            </a:r>
          </a:p>
          <a:p>
            <a:pPr marL="469900" lvl="1">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Justice:</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Fair and equal distribution of benefits and risks</a:t>
            </a: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Special protections for vulnerable persons</a:t>
            </a:r>
          </a:p>
          <a:p>
            <a:pPr marL="469900" indent="-457200">
              <a:lnSpc>
                <a:spcPts val="3600"/>
              </a:lnSpc>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6862258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228600"/>
            <a:ext cx="9067800" cy="1179810"/>
          </a:xfrm>
          <a:prstGeom prst="rect">
            <a:avLst/>
          </a:prstGeom>
        </p:spPr>
        <p:txBody>
          <a:bodyPr vert="horz" wrap="square" lIns="0" tIns="0" rIns="0" bIns="0" rtlCol="0">
            <a:spAutoFit/>
          </a:bodyPr>
          <a:lstStyle/>
          <a:p>
            <a:pPr marL="12700">
              <a:lnSpc>
                <a:spcPts val="4600"/>
              </a:lnSpc>
            </a:pPr>
            <a:r>
              <a:rPr lang="en-US" sz="4400" b="1" spc="-240" dirty="0" smtClean="0">
                <a:solidFill>
                  <a:srgbClr val="0E256A"/>
                </a:solidFill>
                <a:latin typeface="Futura LT Pro Book"/>
                <a:cs typeface="Futura LT Pro Book"/>
              </a:rPr>
              <a:t>Child protection definitions and guidelines</a:t>
            </a:r>
            <a:endParaRPr sz="4400" dirty="0">
              <a:solidFill>
                <a:srgbClr val="0E256A"/>
              </a:solidFill>
              <a:latin typeface="Futura LT Pro Book"/>
              <a:cs typeface="Futura LT Pro Book"/>
            </a:endParaRPr>
          </a:p>
        </p:txBody>
      </p:sp>
      <p:sp>
        <p:nvSpPr>
          <p:cNvPr id="9" name="object 4"/>
          <p:cNvSpPr txBox="1"/>
          <p:nvPr/>
        </p:nvSpPr>
        <p:spPr>
          <a:xfrm>
            <a:off x="990600" y="2133600"/>
            <a:ext cx="8480778" cy="2585323"/>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is child protection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Why child protection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How do we protect children?</a:t>
            </a:r>
          </a:p>
          <a:p>
            <a:pPr marL="469900" lvl="1">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0494172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What is child protection?</a:t>
            </a:r>
            <a:endParaRPr sz="4400" dirty="0">
              <a:solidFill>
                <a:srgbClr val="0E256A"/>
              </a:solidFill>
              <a:latin typeface="Futura LT Pro Book"/>
              <a:cs typeface="Futura LT Pro Book"/>
            </a:endParaRPr>
          </a:p>
        </p:txBody>
      </p:sp>
      <p:sp>
        <p:nvSpPr>
          <p:cNvPr id="9" name="object 4"/>
          <p:cNvSpPr txBox="1"/>
          <p:nvPr/>
        </p:nvSpPr>
        <p:spPr>
          <a:xfrm>
            <a:off x="1223433" y="1752600"/>
            <a:ext cx="8480778" cy="4154984"/>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 protection is “the responsibilities and activities undertaken to prevent children being subject to child abuse.” </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 abuse is defined as “physical, sexual, and emotional maltreatment or abuse; neglect; bullying; unlawful child labor; and exposure to domestic violence.” </a:t>
            </a: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1578366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144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Pair</a:t>
            </a:r>
            <a:endParaRPr sz="4400" dirty="0">
              <a:solidFill>
                <a:srgbClr val="0E256A"/>
              </a:solidFill>
              <a:latin typeface="Futura LT Pro Book"/>
              <a:cs typeface="Futura LT Pro Book"/>
            </a:endParaRPr>
          </a:p>
        </p:txBody>
      </p:sp>
      <p:sp>
        <p:nvSpPr>
          <p:cNvPr id="9" name="object 4"/>
          <p:cNvSpPr txBox="1"/>
          <p:nvPr/>
        </p:nvSpPr>
        <p:spPr>
          <a:xfrm>
            <a:off x="1039962" y="1524000"/>
            <a:ext cx="7189638" cy="646331"/>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Find a partner (30 </a:t>
            </a:r>
            <a:r>
              <a:rPr lang="en-US" sz="2800" spc="-165" dirty="0">
                <a:solidFill>
                  <a:prstClr val="black"/>
                </a:solidFill>
                <a:latin typeface="Futura LT Pro Book"/>
                <a:cs typeface="Futura LT Pro Book"/>
              </a:rPr>
              <a:t>seconds).</a:t>
            </a:r>
          </a:p>
        </p:txBody>
      </p:sp>
    </p:spTree>
    <p:extLst>
      <p:ext uri="{BB962C8B-B14F-4D97-AF65-F5344CB8AC3E}">
        <p14:creationId xmlns:p14="http://schemas.microsoft.com/office/powerpoint/2010/main" val="160060956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Why protect children, specifically?</a:t>
            </a:r>
            <a:endParaRPr sz="4400" dirty="0">
              <a:solidFill>
                <a:srgbClr val="0E256A"/>
              </a:solidFill>
              <a:latin typeface="Futura LT Pro Book"/>
              <a:cs typeface="Futura LT Pro Book"/>
            </a:endParaRPr>
          </a:p>
        </p:txBody>
      </p:sp>
      <p:sp>
        <p:nvSpPr>
          <p:cNvPr id="9" name="object 4"/>
          <p:cNvSpPr txBox="1"/>
          <p:nvPr/>
        </p:nvSpPr>
        <p:spPr>
          <a:xfrm>
            <a:off x="1223433" y="1752600"/>
            <a:ext cx="8480778" cy="5539978"/>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have potential and every child matters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We have a fundamental duty of care toward all children we engage with, including a duty to protect them from abuse.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regardless of age, disability, gender, racial heritage, religious belief, or sexual orientation or identity, have the right to equal protection from all types of harm or abuse.</a:t>
            </a: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6411709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Child protection policy and law</a:t>
            </a:r>
            <a:endParaRPr sz="4400" dirty="0">
              <a:solidFill>
                <a:srgbClr val="0E256A"/>
              </a:solidFill>
              <a:latin typeface="Futura LT Pro Book"/>
              <a:cs typeface="Futura LT Pro Book"/>
            </a:endParaRPr>
          </a:p>
        </p:txBody>
      </p:sp>
      <p:sp>
        <p:nvSpPr>
          <p:cNvPr id="9" name="object 4"/>
          <p:cNvSpPr txBox="1"/>
          <p:nvPr/>
        </p:nvSpPr>
        <p:spPr>
          <a:xfrm>
            <a:off x="1219200" y="1752600"/>
            <a:ext cx="8485011" cy="5632311"/>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The 1989 United Nations Convention on the Rights of the Child (UNCRC) says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All children have the right to be protected from all forms of abuse. </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 child includes anyone who has not reached age 18</a:t>
            </a:r>
            <a:r>
              <a:rPr lang="en-US" sz="2800" spc="-165" dirty="0" smtClean="0">
                <a:solidFill>
                  <a:prstClr val="black"/>
                </a:solidFill>
                <a:latin typeface="Futura LT Pro Book"/>
                <a:cs typeface="Futura LT Pro Book"/>
              </a:rPr>
              <a:t>.</a:t>
            </a:r>
          </a:p>
          <a:p>
            <a:pPr marL="469900" lvl="1">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Individual countries have child protection laws. What are yours?</a:t>
            </a:r>
          </a:p>
          <a:p>
            <a:pPr marL="12700">
              <a:buClr>
                <a:srgbClr val="243F87"/>
              </a:buClr>
            </a:pPr>
            <a:endParaRPr lang="en-US" sz="32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7280002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National child protection policy</a:t>
            </a:r>
            <a:endParaRPr sz="4400" dirty="0">
              <a:solidFill>
                <a:srgbClr val="0E256A"/>
              </a:solidFill>
              <a:latin typeface="Futura LT Pro Book"/>
              <a:cs typeface="Futura LT Pro Book"/>
            </a:endParaRPr>
          </a:p>
        </p:txBody>
      </p:sp>
      <p:sp>
        <p:nvSpPr>
          <p:cNvPr id="9" name="object 4"/>
          <p:cNvSpPr txBox="1"/>
          <p:nvPr/>
        </p:nvSpPr>
        <p:spPr>
          <a:xfrm>
            <a:off x="1219200" y="1752600"/>
            <a:ext cx="8485011" cy="4062651"/>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b="1" spc="-165" dirty="0" smtClean="0">
                <a:solidFill>
                  <a:srgbClr val="FF0000"/>
                </a:solidFill>
                <a:latin typeface="Futura LT Pro Book"/>
                <a:cs typeface="Futura LT Pro Book"/>
              </a:rPr>
              <a:t>TO BE ENTERED BY THE TRAINING FACILITATOR BEFORE THE TRAINING</a:t>
            </a:r>
          </a:p>
          <a:p>
            <a:pPr marL="12700">
              <a:buClr>
                <a:srgbClr val="243F87"/>
              </a:buClr>
            </a:pPr>
            <a:endParaRPr lang="en-US" sz="2800" b="1" spc="-165" dirty="0" smtClean="0">
              <a:solidFill>
                <a:srgbClr val="FF0000"/>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What is the national child protection policy in the country you work in? </a:t>
            </a:r>
          </a:p>
          <a:p>
            <a:pPr marL="927100" lvl="1" indent="-457200">
              <a:buClr>
                <a:srgbClr val="243F87"/>
              </a:buClr>
              <a:buFont typeface="Wingdings" panose="05000000000000000000" pitchFamily="2" charset="2"/>
              <a:buChar char="§"/>
            </a:pPr>
            <a:endParaRPr lang="en-US" sz="2800" spc="-165" dirty="0">
              <a:solidFill>
                <a:prstClr val="black"/>
              </a:solidFill>
              <a:latin typeface="Futura LT Pro Book"/>
              <a:cs typeface="Futura LT Pro Book"/>
            </a:endParaRP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3200" spc="-165" dirty="0">
              <a:solidFill>
                <a:prstClr val="black"/>
              </a:solidFill>
              <a:latin typeface="Futura LT Pro Book"/>
              <a:cs typeface="Futura LT Pro Book"/>
            </a:endParaRPr>
          </a:p>
          <a:p>
            <a:pPr marL="469900" lvl="1">
              <a:buClr>
                <a:srgbClr val="243F87"/>
              </a:buClr>
            </a:pPr>
            <a:endParaRPr lang="en-US" sz="32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3459752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906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3b: Applied ethics in data collection</a:t>
            </a:r>
            <a:endParaRPr sz="4400" dirty="0">
              <a:solidFill>
                <a:srgbClr val="0E256A"/>
              </a:solidFill>
              <a:latin typeface="Futura LT Pro Book"/>
              <a:cs typeface="Futura LT Pro Book"/>
            </a:endParaRPr>
          </a:p>
        </p:txBody>
      </p:sp>
      <p:sp>
        <p:nvSpPr>
          <p:cNvPr id="9" name="object 4"/>
          <p:cNvSpPr txBox="1"/>
          <p:nvPr/>
        </p:nvSpPr>
        <p:spPr>
          <a:xfrm>
            <a:off x="990600" y="2362200"/>
            <a:ext cx="8480778" cy="1351332"/>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Sampling and obtaining consent are examples of applied ethics in data collection. </a:t>
            </a:r>
          </a:p>
          <a:p>
            <a:pPr marL="469900" lvl="1">
              <a:lnSpc>
                <a:spcPts val="3600"/>
              </a:lnSpc>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241136578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Ethics review board</a:t>
            </a:r>
            <a:endParaRPr sz="4400" dirty="0">
              <a:solidFill>
                <a:srgbClr val="0E256A"/>
              </a:solidFill>
              <a:latin typeface="Futura LT Pro Book"/>
              <a:cs typeface="Futura LT Pro Book"/>
            </a:endParaRPr>
          </a:p>
        </p:txBody>
      </p:sp>
      <p:sp>
        <p:nvSpPr>
          <p:cNvPr id="9" name="object 4"/>
          <p:cNvSpPr txBox="1"/>
          <p:nvPr/>
        </p:nvSpPr>
        <p:spPr>
          <a:xfrm>
            <a:off x="1223433" y="1875137"/>
            <a:ext cx="8480778" cy="3798156"/>
          </a:xfrm>
          <a:prstGeom prst="rect">
            <a:avLst/>
          </a:prstGeom>
        </p:spPr>
        <p:txBody>
          <a:bodyPr vert="horz" wrap="square" lIns="0" tIns="0" rIns="0" bIns="0" rtlCol="0">
            <a:spAutoFit/>
          </a:bodyPr>
          <a:lstStyle/>
          <a:p>
            <a:pPr marL="527050" indent="-514350">
              <a:lnSpc>
                <a:spcPct val="150000"/>
              </a:lnSpc>
              <a:buClr>
                <a:srgbClr val="243F87"/>
              </a:buClr>
              <a:buFont typeface="+mj-lt"/>
              <a:buAutoNum type="arabicPeriod"/>
            </a:pPr>
            <a:r>
              <a:rPr lang="en-US" sz="2800" spc="-165" dirty="0">
                <a:solidFill>
                  <a:prstClr val="black"/>
                </a:solidFill>
                <a:latin typeface="Futura LT Pro Book"/>
                <a:cs typeface="Futura LT Pro Book"/>
              </a:rPr>
              <a:t>Scientific design and conduct of the </a:t>
            </a:r>
            <a:r>
              <a:rPr lang="en-US" sz="2800" spc="-165" dirty="0" smtClean="0">
                <a:solidFill>
                  <a:prstClr val="black"/>
                </a:solidFill>
                <a:latin typeface="Futura LT Pro Book"/>
                <a:cs typeface="Futura LT Pro Book"/>
              </a:rPr>
              <a:t>study</a:t>
            </a:r>
            <a:endParaRPr lang="en-US" sz="2800" spc="-165" dirty="0">
              <a:solidFill>
                <a:prstClr val="black"/>
              </a:solidFill>
              <a:latin typeface="Futura LT Pro Book"/>
              <a:cs typeface="Futura LT Pro Book"/>
            </a:endParaRPr>
          </a:p>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Recruitment </a:t>
            </a:r>
            <a:r>
              <a:rPr lang="en-US" sz="2800" spc="-165" dirty="0">
                <a:solidFill>
                  <a:prstClr val="black"/>
                </a:solidFill>
                <a:latin typeface="Futura LT Pro Book"/>
                <a:cs typeface="Futura LT Pro Book"/>
              </a:rPr>
              <a:t>of research participants</a:t>
            </a:r>
          </a:p>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Community </a:t>
            </a:r>
            <a:r>
              <a:rPr lang="en-US" sz="2800" spc="-165" dirty="0">
                <a:solidFill>
                  <a:prstClr val="black"/>
                </a:solidFill>
                <a:latin typeface="Futura LT Pro Book"/>
                <a:cs typeface="Futura LT Pro Book"/>
              </a:rPr>
              <a:t>considerations</a:t>
            </a:r>
          </a:p>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Care </a:t>
            </a:r>
            <a:r>
              <a:rPr lang="en-US" sz="2800" spc="-165" dirty="0">
                <a:solidFill>
                  <a:prstClr val="black"/>
                </a:solidFill>
                <a:latin typeface="Futura LT Pro Book"/>
                <a:cs typeface="Futura LT Pro Book"/>
              </a:rPr>
              <a:t>and protection of research participants</a:t>
            </a:r>
          </a:p>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Informed </a:t>
            </a:r>
            <a:r>
              <a:rPr lang="en-US" sz="2800" spc="-165" dirty="0">
                <a:solidFill>
                  <a:prstClr val="black"/>
                </a:solidFill>
                <a:latin typeface="Futura LT Pro Book"/>
                <a:cs typeface="Futura LT Pro Book"/>
              </a:rPr>
              <a:t>consent </a:t>
            </a:r>
          </a:p>
          <a:p>
            <a:pPr marL="527050" indent="-514350">
              <a:lnSpc>
                <a:spcPct val="150000"/>
              </a:lnSpc>
              <a:buClr>
                <a:srgbClr val="243F87"/>
              </a:buClr>
              <a:buFont typeface="+mj-lt"/>
              <a:buAutoNum type="arabicPeriod"/>
            </a:pPr>
            <a:r>
              <a:rPr lang="en-US" sz="2800" spc="-165" dirty="0" smtClean="0">
                <a:solidFill>
                  <a:prstClr val="black"/>
                </a:solidFill>
                <a:latin typeface="Futura LT Pro Book"/>
                <a:cs typeface="Futura LT Pro Book"/>
              </a:rPr>
              <a:t>Confidentiality </a:t>
            </a:r>
            <a:r>
              <a:rPr lang="en-US" sz="2800" spc="-165" dirty="0">
                <a:solidFill>
                  <a:prstClr val="black"/>
                </a:solidFill>
                <a:latin typeface="Futura LT Pro Book"/>
                <a:cs typeface="Futura LT Pro Book"/>
              </a:rPr>
              <a:t>issues</a:t>
            </a:r>
          </a:p>
        </p:txBody>
      </p:sp>
    </p:spTree>
    <p:extLst>
      <p:ext uri="{BB962C8B-B14F-4D97-AF65-F5344CB8AC3E}">
        <p14:creationId xmlns:p14="http://schemas.microsoft.com/office/powerpoint/2010/main" val="12243401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195760"/>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Do you need ethics review for MER outcomes monitoring?</a:t>
            </a:r>
            <a:endParaRPr sz="4400" dirty="0">
              <a:solidFill>
                <a:srgbClr val="0E256A"/>
              </a:solidFill>
              <a:latin typeface="Futura LT Pro Book"/>
              <a:cs typeface="Futura LT Pro Book"/>
            </a:endParaRPr>
          </a:p>
        </p:txBody>
      </p:sp>
      <p:sp>
        <p:nvSpPr>
          <p:cNvPr id="9" name="object 4"/>
          <p:cNvSpPr txBox="1"/>
          <p:nvPr/>
        </p:nvSpPr>
        <p:spPr>
          <a:xfrm>
            <a:off x="1223433" y="2039920"/>
            <a:ext cx="8480778" cy="2274662"/>
          </a:xfrm>
          <a:prstGeom prst="rect">
            <a:avLst/>
          </a:prstGeom>
        </p:spPr>
        <p:txBody>
          <a:bodyPr vert="horz" wrap="square" lIns="0" tIns="0" rIns="0" bIns="0" rtlCol="0">
            <a:spAutoFit/>
          </a:bodyPr>
          <a:lstStyle/>
          <a:p>
            <a:pPr marL="527050" indent="-51435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Outcomes monitoring protocol may be exempt from full ethical review.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527050" indent="-51435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data collection protocol should be submitted to an ethics review board to certify and document exemption. </a:t>
            </a:r>
          </a:p>
        </p:txBody>
      </p:sp>
    </p:spTree>
    <p:extLst>
      <p:ext uri="{BB962C8B-B14F-4D97-AF65-F5344CB8AC3E}">
        <p14:creationId xmlns:p14="http://schemas.microsoft.com/office/powerpoint/2010/main" val="132547439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4871" y="381000"/>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Critical elements</a:t>
            </a:r>
            <a:endParaRPr sz="4400" dirty="0">
              <a:solidFill>
                <a:srgbClr val="0E256A"/>
              </a:solidFill>
              <a:latin typeface="Futura LT Pro Book"/>
              <a:cs typeface="Futura LT Pro Book"/>
            </a:endParaRPr>
          </a:p>
        </p:txBody>
      </p:sp>
      <p:sp>
        <p:nvSpPr>
          <p:cNvPr id="9" name="object 4"/>
          <p:cNvSpPr txBox="1"/>
          <p:nvPr/>
        </p:nvSpPr>
        <p:spPr>
          <a:xfrm>
            <a:off x="1223433" y="1875137"/>
            <a:ext cx="8480778" cy="5044651"/>
          </a:xfrm>
          <a:prstGeom prst="rect">
            <a:avLst/>
          </a:prstGeom>
        </p:spPr>
        <p:txBody>
          <a:bodyPr vert="horz" wrap="square" lIns="0" tIns="0" rIns="0" bIns="0" rtlCol="0">
            <a:spAutoFit/>
          </a:bodyPr>
          <a:lstStyle/>
          <a:p>
            <a:pPr marL="12700">
              <a:lnSpc>
                <a:spcPts val="3600"/>
              </a:lnSpc>
              <a:buClr>
                <a:srgbClr val="243F87"/>
              </a:buClr>
            </a:pPr>
            <a:r>
              <a:rPr lang="en-US" sz="2800" spc="-165" dirty="0">
                <a:solidFill>
                  <a:prstClr val="black"/>
                </a:solidFill>
                <a:latin typeface="Futura LT Pro Book"/>
                <a:cs typeface="Futura LT Pro Book"/>
              </a:rPr>
              <a:t>The survey must have ethics approval if required. </a:t>
            </a:r>
          </a:p>
          <a:p>
            <a:pPr marL="12700">
              <a:lnSpc>
                <a:spcPts val="3600"/>
              </a:lnSpc>
              <a:buClr>
                <a:srgbClr val="243F87"/>
              </a:buClr>
            </a:pPr>
            <a:endParaRPr lang="en-US" sz="2800" spc="-165" dirty="0" smtClean="0">
              <a:solidFill>
                <a:prstClr val="black"/>
              </a:solidFill>
              <a:latin typeface="Futura LT Pro Book"/>
              <a:cs typeface="Futura LT Pro Book"/>
            </a:endParaRPr>
          </a:p>
          <a:p>
            <a:pPr marL="12700">
              <a:lnSpc>
                <a:spcPts val="3600"/>
              </a:lnSpc>
              <a:buClr>
                <a:srgbClr val="243F87"/>
              </a:buClr>
            </a:pPr>
            <a:r>
              <a:rPr lang="en-US" sz="2800" spc="-165" dirty="0" smtClean="0">
                <a:solidFill>
                  <a:prstClr val="black"/>
                </a:solidFill>
                <a:latin typeface="Futura LT Pro Book"/>
                <a:cs typeface="Futura LT Pro Book"/>
              </a:rPr>
              <a:t>The </a:t>
            </a:r>
            <a:r>
              <a:rPr lang="en-US" sz="2800" spc="-165" dirty="0">
                <a:solidFill>
                  <a:prstClr val="black"/>
                </a:solidFill>
                <a:latin typeface="Futura LT Pro Book"/>
                <a:cs typeface="Futura LT Pro Book"/>
              </a:rPr>
              <a:t>survey must align with: </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The country’s standards and guidelines</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International guidelines</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Donor guidelines for ethics and </a:t>
            </a:r>
            <a:r>
              <a:rPr lang="en-US" sz="2800" spc="-165" dirty="0" smtClean="0">
                <a:solidFill>
                  <a:prstClr val="black"/>
                </a:solidFill>
                <a:latin typeface="Futura LT Pro Book"/>
                <a:cs typeface="Futura LT Pro Book"/>
              </a:rPr>
              <a:t>approval</a:t>
            </a:r>
          </a:p>
          <a:p>
            <a:pPr marL="469900" lvl="1">
              <a:lnSpc>
                <a:spcPts val="3600"/>
              </a:lnSpc>
              <a:buClr>
                <a:srgbClr val="243F87"/>
              </a:buClr>
            </a:pPr>
            <a:endParaRPr lang="en-US" sz="2800" spc="-165" dirty="0">
              <a:solidFill>
                <a:prstClr val="black"/>
              </a:solidFill>
              <a:latin typeface="Futura LT Pro Book"/>
              <a:cs typeface="Futura LT Pro Book"/>
            </a:endParaRPr>
          </a:p>
          <a:p>
            <a:pPr marL="12700">
              <a:lnSpc>
                <a:spcPts val="3600"/>
              </a:lnSpc>
              <a:buClr>
                <a:srgbClr val="243F87"/>
              </a:buClr>
            </a:pPr>
            <a:r>
              <a:rPr lang="en-US" sz="2800" spc="-165" dirty="0">
                <a:solidFill>
                  <a:prstClr val="black"/>
                </a:solidFill>
                <a:latin typeface="Futura LT Pro Book"/>
                <a:cs typeface="Futura LT Pro Book"/>
              </a:rPr>
              <a:t>Applied ethics for your job as a data collector:</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Informed consent </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Confidentiality</a:t>
            </a:r>
          </a:p>
          <a:p>
            <a:pPr marL="927100" lvl="1"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Child protection referral protocols</a:t>
            </a:r>
          </a:p>
        </p:txBody>
      </p:sp>
    </p:spTree>
    <p:extLst>
      <p:ext uri="{BB962C8B-B14F-4D97-AF65-F5344CB8AC3E}">
        <p14:creationId xmlns:p14="http://schemas.microsoft.com/office/powerpoint/2010/main" val="409664939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Consent</a:t>
            </a:r>
            <a:endParaRPr sz="4400" dirty="0">
              <a:solidFill>
                <a:srgbClr val="0E256A"/>
              </a:solidFill>
              <a:latin typeface="Futura LT Pro Book"/>
              <a:cs typeface="Futura LT Pro Book"/>
            </a:endParaRPr>
          </a:p>
        </p:txBody>
      </p:sp>
      <p:sp>
        <p:nvSpPr>
          <p:cNvPr id="9" name="object 4"/>
          <p:cNvSpPr txBox="1"/>
          <p:nvPr/>
        </p:nvSpPr>
        <p:spPr>
          <a:xfrm>
            <a:off x="1223433" y="1875137"/>
            <a:ext cx="8301567" cy="4031873"/>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Provide information to the potential participant</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Make sure the person understands the information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Let the person make a decision to take part in the study or not</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Monitor the person’s comprehension of what he or she is participating in.</a:t>
            </a:r>
          </a:p>
        </p:txBody>
      </p:sp>
    </p:spTree>
    <p:extLst>
      <p:ext uri="{BB962C8B-B14F-4D97-AF65-F5344CB8AC3E}">
        <p14:creationId xmlns:p14="http://schemas.microsoft.com/office/powerpoint/2010/main" val="22063838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279262"/>
            <a:ext cx="9144000" cy="981231"/>
          </a:xfrm>
          <a:prstGeom prst="rect">
            <a:avLst/>
          </a:prstGeom>
        </p:spPr>
        <p:txBody>
          <a:bodyPr vert="horz" wrap="square" lIns="0" tIns="0" rIns="0" bIns="0" rtlCol="0">
            <a:spAutoFit/>
          </a:bodyPr>
          <a:lstStyle/>
          <a:p>
            <a:pPr marL="12700">
              <a:lnSpc>
                <a:spcPts val="3800"/>
              </a:lnSpc>
            </a:pPr>
            <a:r>
              <a:rPr lang="en-US" sz="4400" b="1" spc="-240" dirty="0" smtClean="0">
                <a:solidFill>
                  <a:srgbClr val="0E256A"/>
                </a:solidFill>
                <a:latin typeface="Futura LT Pro Book"/>
                <a:cs typeface="Futura LT Pro Book"/>
              </a:rPr>
              <a:t>Essential elements of informed consent</a:t>
            </a:r>
            <a:endParaRPr sz="4400" dirty="0">
              <a:solidFill>
                <a:srgbClr val="0E256A"/>
              </a:solidFill>
              <a:latin typeface="Futura LT Pro Book"/>
              <a:cs typeface="Futura LT Pro Book"/>
            </a:endParaRPr>
          </a:p>
        </p:txBody>
      </p:sp>
      <p:sp>
        <p:nvSpPr>
          <p:cNvPr id="9" name="object 4"/>
          <p:cNvSpPr txBox="1"/>
          <p:nvPr/>
        </p:nvSpPr>
        <p:spPr>
          <a:xfrm>
            <a:off x="1219200" y="1591807"/>
            <a:ext cx="8301567" cy="5051063"/>
          </a:xfrm>
          <a:prstGeom prst="rect">
            <a:avLst/>
          </a:prstGeom>
        </p:spPr>
        <p:txBody>
          <a:bodyPr vert="horz" wrap="square" lIns="0" tIns="0" rIns="0" bIns="0" rtlCol="0">
            <a:spAutoFit/>
          </a:bodyPr>
          <a:lstStyle/>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Description of the survey and role of the </a:t>
            </a:r>
            <a:r>
              <a:rPr lang="en-US" sz="2800" spc="-165" dirty="0" smtClean="0">
                <a:solidFill>
                  <a:prstClr val="black"/>
                </a:solidFill>
                <a:latin typeface="Futura LT Pro Book"/>
                <a:cs typeface="Futura LT Pro Book"/>
              </a:rPr>
              <a:t>participant</a:t>
            </a:r>
          </a:p>
          <a:p>
            <a:pPr marL="469900" indent="-457200">
              <a:lnSpc>
                <a:spcPts val="5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Description </a:t>
            </a:r>
            <a:r>
              <a:rPr lang="en-US" sz="2800" spc="-165" dirty="0">
                <a:solidFill>
                  <a:prstClr val="black"/>
                </a:solidFill>
                <a:latin typeface="Futura LT Pro Book"/>
                <a:cs typeface="Futura LT Pro Book"/>
              </a:rPr>
              <a:t>of </a:t>
            </a:r>
            <a:r>
              <a:rPr lang="en-US" sz="2800" spc="-165" dirty="0" smtClean="0">
                <a:solidFill>
                  <a:prstClr val="black"/>
                </a:solidFill>
                <a:latin typeface="Futura LT Pro Book"/>
                <a:cs typeface="Futura LT Pro Book"/>
              </a:rPr>
              <a:t>risks</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Description of </a:t>
            </a:r>
            <a:r>
              <a:rPr lang="en-US" sz="2800" spc="-165" dirty="0" smtClean="0">
                <a:solidFill>
                  <a:prstClr val="black"/>
                </a:solidFill>
                <a:latin typeface="Futura LT Pro Book"/>
                <a:cs typeface="Futura LT Pro Book"/>
              </a:rPr>
              <a:t>benefits</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Alternatives to </a:t>
            </a:r>
            <a:r>
              <a:rPr lang="en-US" sz="2800" spc="-165" dirty="0" smtClean="0">
                <a:solidFill>
                  <a:prstClr val="black"/>
                </a:solidFill>
                <a:latin typeface="Futura LT Pro Book"/>
                <a:cs typeface="Futura LT Pro Book"/>
              </a:rPr>
              <a:t>participation</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Explanation of </a:t>
            </a:r>
            <a:r>
              <a:rPr lang="en-US" sz="2800" spc="-165" dirty="0" smtClean="0">
                <a:solidFill>
                  <a:prstClr val="black"/>
                </a:solidFill>
                <a:latin typeface="Futura LT Pro Book"/>
                <a:cs typeface="Futura LT Pro Book"/>
              </a:rPr>
              <a:t>confidentiality</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Contact information for </a:t>
            </a:r>
            <a:r>
              <a:rPr lang="en-US" sz="2800" spc="-165" dirty="0" smtClean="0">
                <a:solidFill>
                  <a:prstClr val="black"/>
                </a:solidFill>
                <a:latin typeface="Futura LT Pro Book"/>
                <a:cs typeface="Futura LT Pro Book"/>
              </a:rPr>
              <a:t>questions</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Compensation, if </a:t>
            </a:r>
            <a:r>
              <a:rPr lang="en-US" sz="2800" spc="-165" dirty="0" smtClean="0">
                <a:solidFill>
                  <a:prstClr val="black"/>
                </a:solidFill>
                <a:latin typeface="Futura LT Pro Book"/>
                <a:cs typeface="Futura LT Pro Book"/>
              </a:rPr>
              <a:t>any</a:t>
            </a:r>
            <a:endParaRPr lang="en-US" sz="2800" spc="-165" dirty="0">
              <a:solidFill>
                <a:prstClr val="black"/>
              </a:solidFill>
              <a:latin typeface="Futura LT Pro Book"/>
              <a:cs typeface="Futura LT Pro Book"/>
            </a:endParaRPr>
          </a:p>
          <a:p>
            <a:pPr marL="469900" indent="-457200">
              <a:lnSpc>
                <a:spcPts val="5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Participation is voluntary</a:t>
            </a:r>
          </a:p>
        </p:txBody>
      </p:sp>
    </p:spTree>
    <p:extLst>
      <p:ext uri="{BB962C8B-B14F-4D97-AF65-F5344CB8AC3E}">
        <p14:creationId xmlns:p14="http://schemas.microsoft.com/office/powerpoint/2010/main" val="55190275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81000"/>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Consent form</a:t>
            </a:r>
            <a:endParaRPr sz="4400" dirty="0">
              <a:solidFill>
                <a:srgbClr val="0E256A"/>
              </a:solidFill>
              <a:latin typeface="Futura LT Pro Book"/>
              <a:cs typeface="Futura LT Pro Book"/>
            </a:endParaRPr>
          </a:p>
        </p:txBody>
      </p:sp>
      <p:sp>
        <p:nvSpPr>
          <p:cNvPr id="9" name="object 4"/>
          <p:cNvSpPr txBox="1"/>
          <p:nvPr/>
        </p:nvSpPr>
        <p:spPr>
          <a:xfrm>
            <a:off x="1223433" y="1875137"/>
            <a:ext cx="8301567" cy="4308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Review your study’s consent </a:t>
            </a:r>
            <a:r>
              <a:rPr lang="en-US" sz="2800" spc="-165" dirty="0" smtClean="0">
                <a:solidFill>
                  <a:prstClr val="black"/>
                </a:solidFill>
                <a:latin typeface="Futura LT Pro Book"/>
                <a:cs typeface="Futura LT Pro Book"/>
              </a:rPr>
              <a:t>for</a:t>
            </a:r>
            <a:r>
              <a:rPr lang="en-US" sz="1500" spc="-165" dirty="0" smtClean="0">
                <a:solidFill>
                  <a:prstClr val="black"/>
                </a:solidFill>
                <a:latin typeface="Futura LT Pro Book"/>
                <a:cs typeface="Futura LT Pro Book"/>
              </a:rPr>
              <a:t> </a:t>
            </a:r>
            <a:r>
              <a:rPr lang="en-US" sz="2800" spc="-165" dirty="0" smtClean="0">
                <a:solidFill>
                  <a:prstClr val="black"/>
                </a:solidFill>
                <a:latin typeface="Futura LT Pro Book"/>
                <a:cs typeface="Futura LT Pro Book"/>
              </a:rPr>
              <a:t>m now</a:t>
            </a:r>
            <a:r>
              <a:rPr lang="en-US" sz="2800" spc="-165" dirty="0">
                <a:solidFill>
                  <a:prstClr val="black"/>
                </a:solidFill>
                <a:latin typeface="Futura LT Pro Book"/>
                <a:cs typeface="Futura LT Pro Book"/>
              </a:rPr>
              <a:t>.</a:t>
            </a:r>
          </a:p>
        </p:txBody>
      </p:sp>
    </p:spTree>
    <p:extLst>
      <p:ext uri="{BB962C8B-B14F-4D97-AF65-F5344CB8AC3E}">
        <p14:creationId xmlns:p14="http://schemas.microsoft.com/office/powerpoint/2010/main" val="31987881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924464"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Share</a:t>
            </a:r>
            <a:endParaRPr sz="4400" dirty="0">
              <a:solidFill>
                <a:srgbClr val="0E256A"/>
              </a:solidFill>
              <a:latin typeface="Futura LT Pro Book"/>
              <a:cs typeface="Futura LT Pro Book"/>
            </a:endParaRPr>
          </a:p>
        </p:txBody>
      </p:sp>
      <p:sp>
        <p:nvSpPr>
          <p:cNvPr id="9" name="object 4"/>
          <p:cNvSpPr txBox="1"/>
          <p:nvPr/>
        </p:nvSpPr>
        <p:spPr>
          <a:xfrm>
            <a:off x="1039962" y="1524000"/>
            <a:ext cx="7189638" cy="1860959"/>
          </a:xfrm>
          <a:prstGeom prst="rect">
            <a:avLst/>
          </a:prstGeom>
        </p:spPr>
        <p:txBody>
          <a:bodyPr vert="horz" wrap="square" lIns="0" tIns="0" rIns="0" bIns="0" rtlCol="0">
            <a:spAutoFit/>
          </a:bodyPr>
          <a:lstStyle/>
          <a:p>
            <a:pPr marL="469900" indent="-457200">
              <a:lnSpc>
                <a:spcPct val="150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Share with your partner your name, where you are from, your favorite food, and at least one happy memory from your childhood. </a:t>
            </a:r>
          </a:p>
        </p:txBody>
      </p:sp>
    </p:spTree>
    <p:extLst>
      <p:ext uri="{BB962C8B-B14F-4D97-AF65-F5344CB8AC3E}">
        <p14:creationId xmlns:p14="http://schemas.microsoft.com/office/powerpoint/2010/main" val="19228713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4506"/>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143000" y="283212"/>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Remember confidentiality </a:t>
            </a:r>
            <a:endParaRPr sz="4400" dirty="0">
              <a:solidFill>
                <a:srgbClr val="0E256A"/>
              </a:solidFill>
              <a:latin typeface="Futura LT Pro Book"/>
              <a:cs typeface="Futura LT Pro Book"/>
            </a:endParaRPr>
          </a:p>
        </p:txBody>
      </p:sp>
      <p:sp>
        <p:nvSpPr>
          <p:cNvPr id="9" name="object 4"/>
          <p:cNvSpPr txBox="1"/>
          <p:nvPr/>
        </p:nvSpPr>
        <p:spPr>
          <a:xfrm>
            <a:off x="1143000" y="1828800"/>
            <a:ext cx="8301567" cy="5596084"/>
          </a:xfrm>
          <a:prstGeom prst="rect">
            <a:avLst/>
          </a:prstGeom>
        </p:spPr>
        <p:txBody>
          <a:bodyPr vert="horz" wrap="square" lIns="0" tIns="0" rIns="0" bIns="0" rtlCol="0">
            <a:spAutoFit/>
          </a:bodyPr>
          <a:lstStyle/>
          <a:p>
            <a:pPr marL="469900" indent="-457200">
              <a:lnSpc>
                <a:spcPts val="40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Keep interviewees’ identifying information secure; make sure their identity remains confidential and cannot be traced to the answers collected from them in their survey. </a:t>
            </a:r>
            <a:endParaRPr lang="en-US" sz="2800" spc="-165" dirty="0" smtClean="0">
              <a:solidFill>
                <a:prstClr val="black"/>
              </a:solidFill>
              <a:latin typeface="Futura LT Pro Book"/>
              <a:cs typeface="Futura LT Pro Book"/>
            </a:endParaRPr>
          </a:p>
          <a:p>
            <a:pPr marL="469900"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Do </a:t>
            </a:r>
            <a:r>
              <a:rPr lang="en-US" sz="2800" spc="-165" dirty="0">
                <a:solidFill>
                  <a:prstClr val="black"/>
                </a:solidFill>
                <a:latin typeface="Futura LT Pro Book"/>
                <a:cs typeface="Futura LT Pro Book"/>
              </a:rPr>
              <a:t>NOT proceed with the interview if you as the interviewer have any personal connection with the potential interviewee</a:t>
            </a:r>
            <a:r>
              <a:rPr lang="en-US" sz="2800" spc="-165" dirty="0" smtClean="0">
                <a:solidFill>
                  <a:prstClr val="black"/>
                </a:solidFill>
                <a:latin typeface="Futura LT Pro Book"/>
                <a:cs typeface="Futura LT Pro Book"/>
              </a:rPr>
              <a:t>.</a:t>
            </a:r>
          </a:p>
          <a:p>
            <a:pPr marL="469900"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Do </a:t>
            </a:r>
            <a:r>
              <a:rPr lang="en-US" sz="2800" spc="-165" dirty="0">
                <a:solidFill>
                  <a:prstClr val="black"/>
                </a:solidFill>
                <a:latin typeface="Futura LT Pro Book"/>
                <a:cs typeface="Futura LT Pro Book"/>
              </a:rPr>
              <a:t>NOT collect any identifying information from participants that is not required in the data collection protocol</a:t>
            </a:r>
            <a:r>
              <a:rPr lang="en-US" sz="2800" spc="-165" dirty="0" smtClean="0">
                <a:solidFill>
                  <a:prstClr val="black"/>
                </a:solidFill>
                <a:latin typeface="Futura LT Pro Book"/>
                <a:cs typeface="Futura LT Pro Book"/>
              </a:rPr>
              <a:t>.</a:t>
            </a:r>
          </a:p>
          <a:p>
            <a:pPr marL="469900" indent="-457200">
              <a:lnSpc>
                <a:spcPts val="4000"/>
              </a:lnSpc>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Unless </a:t>
            </a:r>
            <a:r>
              <a:rPr lang="en-US" sz="2800" spc="-165" dirty="0">
                <a:solidFill>
                  <a:prstClr val="black"/>
                </a:solidFill>
                <a:latin typeface="Futura LT Pro Book"/>
                <a:cs typeface="Futura LT Pro Book"/>
              </a:rPr>
              <a:t>necessary, do NOT disclose anything a participant tells you to anyone except your supervisor.</a:t>
            </a:r>
          </a:p>
        </p:txBody>
      </p:sp>
    </p:spTree>
    <p:extLst>
      <p:ext uri="{BB962C8B-B14F-4D97-AF65-F5344CB8AC3E}">
        <p14:creationId xmlns:p14="http://schemas.microsoft.com/office/powerpoint/2010/main" val="81412458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Organizational policies</a:t>
            </a:r>
            <a:endParaRPr sz="4400" dirty="0">
              <a:solidFill>
                <a:srgbClr val="0E256A"/>
              </a:solidFill>
              <a:latin typeface="Futura LT Pro Book"/>
              <a:cs typeface="Futura LT Pro Book"/>
            </a:endParaRPr>
          </a:p>
        </p:txBody>
      </p:sp>
      <p:sp>
        <p:nvSpPr>
          <p:cNvPr id="9" name="object 4"/>
          <p:cNvSpPr txBox="1"/>
          <p:nvPr/>
        </p:nvSpPr>
        <p:spPr>
          <a:xfrm>
            <a:off x="1219200" y="1752600"/>
            <a:ext cx="8485011" cy="489364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b="1" spc="-165" dirty="0" smtClean="0">
                <a:solidFill>
                  <a:srgbClr val="FF0000"/>
                </a:solidFill>
                <a:latin typeface="Futura LT Pro Book"/>
                <a:cs typeface="Futura LT Pro Book"/>
              </a:rPr>
              <a:t>TO BE ENTERED BY THE TRAINING FACILITATOR BEFORE THE TRAINING</a:t>
            </a:r>
          </a:p>
          <a:p>
            <a:pPr marL="12700">
              <a:buClr>
                <a:srgbClr val="243F87"/>
              </a:buClr>
            </a:pPr>
            <a:endParaRPr lang="en-US" sz="2800" b="1" spc="-165" dirty="0" smtClean="0">
              <a:solidFill>
                <a:srgbClr val="FF0000"/>
              </a:solidFill>
              <a:latin typeface="Futura LT Pro Book"/>
              <a:cs typeface="Futura LT Pro Book"/>
            </a:endParaRPr>
          </a:p>
          <a:p>
            <a:pPr marL="927100" lvl="1" indent="-457200">
              <a:lnSpc>
                <a:spcPts val="3600"/>
              </a:lnSpc>
              <a:buClr>
                <a:srgbClr val="243F87"/>
              </a:buClr>
              <a:buFont typeface="Wingdings" panose="05000000000000000000" pitchFamily="2" charset="2"/>
              <a:buChar char="§"/>
            </a:pPr>
            <a:r>
              <a:rPr lang="en-US" sz="2800" spc="-165" dirty="0">
                <a:solidFill>
                  <a:prstClr val="black"/>
                </a:solidFill>
                <a:latin typeface="Futura LT Pro Book"/>
                <a:cs typeface="Futura LT Pro Book"/>
              </a:rPr>
              <a:t>What organizational policies apply to this study? </a:t>
            </a:r>
          </a:p>
          <a:p>
            <a:pPr marL="1384300" lvl="2" indent="-457200">
              <a:lnSpc>
                <a:spcPts val="3600"/>
              </a:lnSpc>
              <a:buClr>
                <a:srgbClr val="243F87"/>
              </a:buClr>
              <a:buFont typeface="Courier New" panose="02070309020205020404" pitchFamily="49" charset="0"/>
              <a:buChar char="o"/>
            </a:pPr>
            <a:r>
              <a:rPr lang="en-US" sz="2800" spc="-165" dirty="0">
                <a:solidFill>
                  <a:prstClr val="black"/>
                </a:solidFill>
                <a:latin typeface="Futura LT Pro Book"/>
                <a:cs typeface="Futura LT Pro Book"/>
              </a:rPr>
              <a:t>Do you have an organizational child protection policy? </a:t>
            </a:r>
          </a:p>
          <a:p>
            <a:pPr marL="1384300" lvl="2" indent="-457200">
              <a:lnSpc>
                <a:spcPts val="3600"/>
              </a:lnSpc>
              <a:buClr>
                <a:srgbClr val="243F87"/>
              </a:buClr>
              <a:buFont typeface="Courier New" panose="02070309020205020404" pitchFamily="49" charset="0"/>
              <a:buChar char="o"/>
            </a:pPr>
            <a:r>
              <a:rPr lang="en-US" sz="2800" spc="-165" dirty="0">
                <a:solidFill>
                  <a:prstClr val="black"/>
                </a:solidFill>
                <a:latin typeface="Futura LT Pro Book"/>
                <a:cs typeface="Futura LT Pro Book"/>
              </a:rPr>
              <a:t>Do you have a code of conduct? </a:t>
            </a:r>
          </a:p>
          <a:p>
            <a:pPr marL="1384300" lvl="2" indent="-457200">
              <a:lnSpc>
                <a:spcPts val="3600"/>
              </a:lnSpc>
              <a:buClr>
                <a:srgbClr val="243F87"/>
              </a:buClr>
              <a:buFont typeface="Courier New" panose="02070309020205020404" pitchFamily="49" charset="0"/>
              <a:buChar char="o"/>
            </a:pPr>
            <a:r>
              <a:rPr lang="en-US" sz="2800" spc="-165" dirty="0">
                <a:solidFill>
                  <a:prstClr val="black"/>
                </a:solidFill>
                <a:latin typeface="Futura LT Pro Book"/>
                <a:cs typeface="Futura LT Pro Book"/>
              </a:rPr>
              <a:t>Do you have a sexual harassment policy?</a:t>
            </a:r>
          </a:p>
          <a:p>
            <a:pPr marL="12700">
              <a:buClr>
                <a:srgbClr val="243F87"/>
              </a:buClr>
            </a:pPr>
            <a:endParaRPr lang="en-US" sz="2800" spc="-165" dirty="0">
              <a:solidFill>
                <a:prstClr val="black"/>
              </a:solidFill>
              <a:latin typeface="Futura LT Pro Book"/>
              <a:cs typeface="Futura LT Pro Book"/>
            </a:endParaRPr>
          </a:p>
          <a:p>
            <a:pPr marL="469900" indent="-457200">
              <a:buClr>
                <a:srgbClr val="243F87"/>
              </a:buClr>
              <a:buFont typeface="Arial" panose="020B0604020202020204" pitchFamily="34" charset="0"/>
              <a:buChar char="•"/>
            </a:pPr>
            <a:endParaRPr lang="en-US" sz="2800" spc="-165" dirty="0">
              <a:solidFill>
                <a:prstClr val="black"/>
              </a:solidFill>
              <a:latin typeface="Futura LT Pro Book"/>
              <a:cs typeface="Futura LT Pro Book"/>
            </a:endParaRPr>
          </a:p>
          <a:p>
            <a:pPr marL="469900" lvl="1">
              <a:buClr>
                <a:srgbClr val="243F87"/>
              </a:buClr>
            </a:pP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40433857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23433"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Referral protocols</a:t>
            </a:r>
            <a:endParaRPr sz="4400" dirty="0">
              <a:solidFill>
                <a:srgbClr val="0E256A"/>
              </a:solidFill>
              <a:latin typeface="Futura LT Pro Book"/>
              <a:cs typeface="Futura LT Pro Book"/>
            </a:endParaRPr>
          </a:p>
        </p:txBody>
      </p:sp>
      <p:sp>
        <p:nvSpPr>
          <p:cNvPr id="9" name="object 4"/>
          <p:cNvSpPr txBox="1"/>
          <p:nvPr/>
        </p:nvSpPr>
        <p:spPr>
          <a:xfrm>
            <a:off x="1223433" y="1875137"/>
            <a:ext cx="8072967" cy="4121321"/>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If you see evidence of child abuse or neglect or some other sign of distress or emergency while in the field, what are the field protocols?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is the referral protocol for data collectors</a:t>
            </a:r>
            <a:r>
              <a:rPr lang="en-US" sz="2800" spc="-165" dirty="0" smtClean="0">
                <a:solidFill>
                  <a:prstClr val="black"/>
                </a:solidFill>
                <a:latin typeface="Futura LT Pro Book"/>
                <a:cs typeface="Futura LT Pro Book"/>
              </a:rPr>
              <a:t>?</a:t>
            </a: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forms (if any) should be used?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To whom should data collectors submit the form? </a:t>
            </a:r>
          </a:p>
        </p:txBody>
      </p:sp>
    </p:spTree>
    <p:extLst>
      <p:ext uri="{BB962C8B-B14F-4D97-AF65-F5344CB8AC3E}">
        <p14:creationId xmlns:p14="http://schemas.microsoft.com/office/powerpoint/2010/main" val="176085629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Discuss scenarios</a:t>
            </a:r>
            <a:endParaRPr sz="4400" dirty="0">
              <a:solidFill>
                <a:srgbClr val="0E256A"/>
              </a:solidFill>
              <a:latin typeface="Futura LT Pro Book"/>
              <a:cs typeface="Futura LT Pro Book"/>
            </a:endParaRPr>
          </a:p>
        </p:txBody>
      </p:sp>
      <p:sp>
        <p:nvSpPr>
          <p:cNvPr id="9" name="object 4"/>
          <p:cNvSpPr txBox="1"/>
          <p:nvPr/>
        </p:nvSpPr>
        <p:spPr>
          <a:xfrm>
            <a:off x="1219200" y="1676400"/>
            <a:ext cx="8072967" cy="4582986"/>
          </a:xfrm>
          <a:prstGeom prst="rect">
            <a:avLst/>
          </a:prstGeom>
        </p:spPr>
        <p:txBody>
          <a:bodyPr vert="horz" wrap="square" lIns="0" tIns="0" rIns="0" bIns="0" rtlCol="0">
            <a:spAutoFit/>
          </a:bodyPr>
          <a:lstStyle/>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Scenario 1: What if the interview is conducted outside, you ask for privacy, and everyone who isn’t participating leaves, but then during questioning, the caregiver doesn’t know the answer and yells across the compound, asking the child for the answer? </a:t>
            </a:r>
            <a:endParaRPr lang="en-US" sz="2800" spc="-165" dirty="0" smtClean="0">
              <a:solidFill>
                <a:prstClr val="black"/>
              </a:solidFill>
              <a:latin typeface="Futura LT Pro Book"/>
              <a:cs typeface="Futura LT Pro Book"/>
            </a:endParaRPr>
          </a:p>
          <a:p>
            <a:pPr marL="12700">
              <a:lnSpc>
                <a:spcPts val="3600"/>
              </a:lnSpc>
              <a:buClr>
                <a:srgbClr val="243F87"/>
              </a:buClr>
            </a:pPr>
            <a:endParaRPr lang="en-US" sz="2800" spc="-165" dirty="0">
              <a:solidFill>
                <a:prstClr val="black"/>
              </a:solidFill>
              <a:latin typeface="Futura LT Pro Book"/>
              <a:cs typeface="Futura LT Pro Book"/>
            </a:endParaRPr>
          </a:p>
          <a:p>
            <a:pPr marL="469900" indent="-457200">
              <a:lnSpc>
                <a:spcPts val="3600"/>
              </a:lnSpc>
              <a:buClr>
                <a:srgbClr val="243F87"/>
              </a:buClr>
              <a:buFont typeface="Arial" panose="020B0604020202020204" pitchFamily="34" charset="0"/>
              <a:buChar char="•"/>
            </a:pPr>
            <a:r>
              <a:rPr lang="en-US" sz="2800" spc="-165" dirty="0">
                <a:solidFill>
                  <a:prstClr val="black"/>
                </a:solidFill>
                <a:latin typeface="Futura LT Pro Book"/>
                <a:cs typeface="Futura LT Pro Book"/>
              </a:rPr>
              <a:t>What if the respondent wants to do the interview inside so neighbors don’t see, but the interviewer is uncomfortable (e.g., a male interviewer in a small hut alone with a female enumerator)? </a:t>
            </a:r>
          </a:p>
        </p:txBody>
      </p:sp>
    </p:spTree>
    <p:extLst>
      <p:ext uri="{BB962C8B-B14F-4D97-AF65-F5344CB8AC3E}">
        <p14:creationId xmlns:p14="http://schemas.microsoft.com/office/powerpoint/2010/main" val="35680231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Wrap-up</a:t>
            </a:r>
            <a:endParaRPr sz="4400" dirty="0">
              <a:solidFill>
                <a:srgbClr val="0E256A"/>
              </a:solidFill>
              <a:latin typeface="Futura LT Pro Book"/>
              <a:cs typeface="Futura LT Pro Book"/>
            </a:endParaRPr>
          </a:p>
        </p:txBody>
      </p:sp>
      <p:sp>
        <p:nvSpPr>
          <p:cNvPr id="9" name="object 4"/>
          <p:cNvSpPr txBox="1"/>
          <p:nvPr/>
        </p:nvSpPr>
        <p:spPr>
          <a:xfrm>
            <a:off x="1219200" y="1676400"/>
            <a:ext cx="8072967" cy="430887"/>
          </a:xfrm>
          <a:prstGeom prst="rect">
            <a:avLst/>
          </a:prstGeom>
        </p:spPr>
        <p:txBody>
          <a:bodyPr vert="horz" wrap="square" lIns="0" tIns="0" rIns="0" bIns="0" rtlCol="0">
            <a:spAutoFit/>
          </a:bodyPr>
          <a:lstStyle/>
          <a:p>
            <a:pPr marL="469900" indent="-457200">
              <a:buClr>
                <a:srgbClr val="243F87"/>
              </a:buClr>
              <a:buFont typeface="Arial" panose="020B0604020202020204" pitchFamily="34" charset="0"/>
              <a:buChar char="•"/>
            </a:pPr>
            <a:r>
              <a:rPr lang="en-US" sz="2800" spc="-165" dirty="0" smtClean="0">
                <a:solidFill>
                  <a:prstClr val="black"/>
                </a:solidFill>
                <a:latin typeface="Futura LT Pro Book"/>
                <a:cs typeface="Futura LT Pro Book"/>
              </a:rPr>
              <a:t>Describe the survey’s purpose/aim.</a:t>
            </a:r>
            <a:endParaRPr lang="en-US" sz="2800" spc="-165" dirty="0">
              <a:solidFill>
                <a:prstClr val="black"/>
              </a:solidFill>
              <a:latin typeface="Futura LT Pro Book"/>
              <a:cs typeface="Futura LT Pro Book"/>
            </a:endParaRPr>
          </a:p>
        </p:txBody>
      </p:sp>
    </p:spTree>
    <p:extLst>
      <p:ext uri="{BB962C8B-B14F-4D97-AF65-F5344CB8AC3E}">
        <p14:creationId xmlns:p14="http://schemas.microsoft.com/office/powerpoint/2010/main" val="38675147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1219200" y="317718"/>
            <a:ext cx="914400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Evaluation of the training day</a:t>
            </a:r>
            <a:endParaRPr sz="4400" dirty="0">
              <a:solidFill>
                <a:srgbClr val="0E256A"/>
              </a:solidFill>
              <a:latin typeface="Futura LT Pro Book"/>
              <a:cs typeface="Futura LT Pro Book"/>
            </a:endParaRPr>
          </a:p>
        </p:txBody>
      </p:sp>
      <p:sp>
        <p:nvSpPr>
          <p:cNvPr id="9" name="object 4"/>
          <p:cNvSpPr txBox="1"/>
          <p:nvPr/>
        </p:nvSpPr>
        <p:spPr>
          <a:xfrm>
            <a:off x="1219200" y="1630263"/>
            <a:ext cx="8072967" cy="2154436"/>
          </a:xfrm>
          <a:prstGeom prst="rect">
            <a:avLst/>
          </a:prstGeom>
        </p:spPr>
        <p:txBody>
          <a:bodyPr vert="horz" wrap="square" lIns="0" tIns="0" rIns="0" bIns="0" rtlCol="0">
            <a:spAutoFit/>
          </a:bodyPr>
          <a:lstStyle/>
          <a:p>
            <a:pPr marL="12700">
              <a:buClr>
                <a:srgbClr val="243F87"/>
              </a:buClr>
            </a:pPr>
            <a:r>
              <a:rPr lang="en-US" sz="2800" spc="-165" dirty="0">
                <a:solidFill>
                  <a:prstClr val="black"/>
                </a:solidFill>
                <a:latin typeface="Futura LT Pro Book"/>
                <a:cs typeface="Futura LT Pro Book"/>
              </a:rPr>
              <a:t>Short evaluation</a:t>
            </a:r>
            <a:r>
              <a:rPr lang="en-US" sz="2800" spc="-165" dirty="0" smtClean="0">
                <a:solidFill>
                  <a:prstClr val="black"/>
                </a:solidFill>
                <a:latin typeface="Futura LT Pro Book"/>
                <a:cs typeface="Futura LT Pro Book"/>
              </a:rPr>
              <a:t>:</a:t>
            </a:r>
          </a:p>
          <a:p>
            <a:pPr marL="12700">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did you like best about the training today</a:t>
            </a:r>
            <a:r>
              <a:rPr lang="en-US" sz="2800" spc="-165" dirty="0" smtClean="0">
                <a:solidFill>
                  <a:prstClr val="black"/>
                </a:solidFill>
                <a:latin typeface="Futura LT Pro Book"/>
                <a:cs typeface="Futura LT Pro Book"/>
              </a:rPr>
              <a:t>?</a:t>
            </a:r>
          </a:p>
          <a:p>
            <a:pPr marL="469900" lvl="1">
              <a:buClr>
                <a:srgbClr val="243F87"/>
              </a:buClr>
            </a:pPr>
            <a:endParaRPr lang="en-US" sz="2800" spc="-165" dirty="0">
              <a:solidFill>
                <a:prstClr val="black"/>
              </a:solidFill>
              <a:latin typeface="Futura LT Pro Book"/>
              <a:cs typeface="Futura LT Pro Book"/>
            </a:endParaRPr>
          </a:p>
          <a:p>
            <a:pPr marL="927100" lvl="1" indent="-457200">
              <a:buClr>
                <a:srgbClr val="243F87"/>
              </a:buClr>
              <a:buFont typeface="Arial" panose="020B0604020202020204" pitchFamily="34" charset="0"/>
              <a:buChar char="•"/>
            </a:pPr>
            <a:r>
              <a:rPr lang="en-US" sz="2800" spc="-165" dirty="0">
                <a:solidFill>
                  <a:prstClr val="black"/>
                </a:solidFill>
                <a:latin typeface="Futura LT Pro Book"/>
                <a:cs typeface="Futura LT Pro Book"/>
              </a:rPr>
              <a:t>What could we do to make the training </a:t>
            </a:r>
            <a:r>
              <a:rPr lang="en-US" sz="2800" spc="-165" dirty="0" smtClean="0">
                <a:solidFill>
                  <a:prstClr val="black"/>
                </a:solidFill>
                <a:latin typeface="Futura LT Pro Book"/>
                <a:cs typeface="Futura LT Pro Book"/>
              </a:rPr>
              <a:t>better</a:t>
            </a:r>
            <a:r>
              <a:rPr lang="en-US" sz="2800" spc="-165" dirty="0">
                <a:solidFill>
                  <a:prstClr val="black"/>
                </a:solidFill>
                <a:latin typeface="Futura LT Pro Book"/>
                <a:cs typeface="Futura LT Pro Book"/>
              </a:rPr>
              <a:t>?</a:t>
            </a:r>
          </a:p>
        </p:txBody>
      </p:sp>
    </p:spTree>
    <p:extLst>
      <p:ext uri="{BB962C8B-B14F-4D97-AF65-F5344CB8AC3E}">
        <p14:creationId xmlns:p14="http://schemas.microsoft.com/office/powerpoint/2010/main" val="41361011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p>
        </p:txBody>
      </p:sp>
      <p:sp>
        <p:nvSpPr>
          <p:cNvPr id="4" name="object 4"/>
          <p:cNvSpPr/>
          <p:nvPr/>
        </p:nvSpPr>
        <p:spPr>
          <a:xfrm>
            <a:off x="761" y="1311630"/>
            <a:ext cx="10057765" cy="5273040"/>
          </a:xfrm>
          <a:custGeom>
            <a:avLst/>
            <a:gdLst/>
            <a:ahLst/>
            <a:cxnLst/>
            <a:rect l="l" t="t" r="r" b="b"/>
            <a:pathLst>
              <a:path w="10057765" h="5273040">
                <a:moveTo>
                  <a:pt x="0" y="5272455"/>
                </a:moveTo>
                <a:lnTo>
                  <a:pt x="10057638" y="5272455"/>
                </a:lnTo>
                <a:lnTo>
                  <a:pt x="10057638" y="0"/>
                </a:lnTo>
                <a:lnTo>
                  <a:pt x="0" y="0"/>
                </a:lnTo>
                <a:lnTo>
                  <a:pt x="0" y="5272455"/>
                </a:lnTo>
                <a:close/>
              </a:path>
            </a:pathLst>
          </a:custGeom>
          <a:solidFill>
            <a:srgbClr val="0E256A"/>
          </a:solidFill>
        </p:spPr>
        <p:txBody>
          <a:bodyPr wrap="square" lIns="0" tIns="0" rIns="0" bIns="0" rtlCol="0"/>
          <a:lstStyle/>
          <a:p>
            <a:endParaRPr>
              <a:solidFill>
                <a:srgbClr val="243F87"/>
              </a:solidFill>
            </a:endParaRPr>
          </a:p>
        </p:txBody>
      </p:sp>
      <p:sp>
        <p:nvSpPr>
          <p:cNvPr id="7" name="object 7"/>
          <p:cNvSpPr txBox="1"/>
          <p:nvPr/>
        </p:nvSpPr>
        <p:spPr>
          <a:xfrm>
            <a:off x="1039962" y="1397616"/>
            <a:ext cx="7480300" cy="762260"/>
          </a:xfrm>
          <a:prstGeom prst="rect">
            <a:avLst/>
          </a:prstGeom>
        </p:spPr>
        <p:txBody>
          <a:bodyPr vert="horz" wrap="square" lIns="0" tIns="0" rIns="0" bIns="0" rtlCol="0">
            <a:spAutoFit/>
          </a:bodyPr>
          <a:lstStyle/>
          <a:p>
            <a:pPr marL="12700">
              <a:lnSpc>
                <a:spcPts val="6495"/>
              </a:lnSpc>
            </a:pPr>
            <a:endParaRPr sz="4400" dirty="0">
              <a:latin typeface="Futura LT Pro Book" panose="020B0502020204020303" pitchFamily="34" charset="0"/>
              <a:cs typeface="Gill Sans MT"/>
            </a:endParaRPr>
          </a:p>
        </p:txBody>
      </p:sp>
      <p:grpSp>
        <p:nvGrpSpPr>
          <p:cNvPr id="11" name="Group 10"/>
          <p:cNvGrpSpPr/>
          <p:nvPr/>
        </p:nvGrpSpPr>
        <p:grpSpPr>
          <a:xfrm>
            <a:off x="5334000" y="6809099"/>
            <a:ext cx="4266629" cy="718310"/>
            <a:chOff x="2362771" y="6712101"/>
            <a:chExt cx="5056591" cy="851304"/>
          </a:xfrm>
        </p:grpSpPr>
        <p:sp>
          <p:nvSpPr>
            <p:cNvPr id="3" name="object 3"/>
            <p:cNvSpPr/>
            <p:nvPr/>
          </p:nvSpPr>
          <p:spPr>
            <a:xfrm>
              <a:off x="6534012" y="6712101"/>
              <a:ext cx="885350" cy="851304"/>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728730" y="6807834"/>
              <a:ext cx="1059992" cy="661828"/>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362771" y="6855256"/>
              <a:ext cx="1893912" cy="636778"/>
            </a:xfrm>
            <a:prstGeom prst="rect">
              <a:avLst/>
            </a:prstGeom>
            <a:blipFill>
              <a:blip r:embed="rId5" cstate="print"/>
              <a:stretch>
                <a:fillRect/>
              </a:stretch>
            </a:blipFill>
          </p:spPr>
          <p:txBody>
            <a:bodyPr wrap="square" lIns="0" tIns="0" rIns="0" bIns="0" rtlCol="0"/>
            <a:lstStyle/>
            <a:p>
              <a:endParaRPr/>
            </a:p>
          </p:txBody>
        </p:sp>
      </p:grpSp>
      <p:sp>
        <p:nvSpPr>
          <p:cNvPr id="10" name="TextBox 9"/>
          <p:cNvSpPr txBox="1"/>
          <p:nvPr/>
        </p:nvSpPr>
        <p:spPr>
          <a:xfrm>
            <a:off x="838200" y="1981200"/>
            <a:ext cx="8305800" cy="3693319"/>
          </a:xfrm>
          <a:prstGeom prst="rect">
            <a:avLst/>
          </a:prstGeom>
          <a:noFill/>
        </p:spPr>
        <p:txBody>
          <a:bodyPr wrap="square" rtlCol="0">
            <a:spAutoFit/>
          </a:bodyPr>
          <a:lstStyle/>
          <a:p>
            <a:r>
              <a:rPr lang="en-US" sz="2200" spc="-20" dirty="0">
                <a:solidFill>
                  <a:srgbClr val="FFFFFF"/>
                </a:solidFill>
                <a:latin typeface="Futura LT Pro Book"/>
                <a:cs typeface="Futura LT Pro Book"/>
              </a:rPr>
              <a:t>This presentation was produced with the support of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80" dirty="0">
                <a:solidFill>
                  <a:srgbClr val="FFFFFF"/>
                </a:solidFill>
                <a:latin typeface="Futura LT Pro Book"/>
                <a:cs typeface="Futura LT Pro Book"/>
              </a:rPr>
              <a:t>U</a:t>
            </a:r>
            <a:r>
              <a:rPr lang="en-US" sz="2200" spc="-10" dirty="0">
                <a:solidFill>
                  <a:srgbClr val="FFFFFF"/>
                </a:solidFill>
                <a:latin typeface="Futura LT Pro Book"/>
                <a:cs typeface="Futura LT Pro Book"/>
              </a:rPr>
              <a:t>.S.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Agency</a:t>
            </a:r>
            <a:r>
              <a:rPr lang="en-US" sz="2200" spc="-10" dirty="0">
                <a:solidFill>
                  <a:srgbClr val="FFFFFF"/>
                </a:solidFill>
                <a:latin typeface="Futura LT Pro Book"/>
                <a:cs typeface="Futura LT Pro Book"/>
              </a:rPr>
              <a:t> for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Development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under</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ms </a:t>
            </a:r>
            <a:r>
              <a:rPr lang="en-US" sz="2200" spc="-10" dirty="0">
                <a:solidFill>
                  <a:srgbClr val="FFFFFF"/>
                </a:solidFill>
                <a:latin typeface="Futura LT Pro Book"/>
                <a:cs typeface="Futura LT Pro Book"/>
              </a:rPr>
              <a:t>of MEASURE Evaluation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oope</a:t>
            </a:r>
            <a:r>
              <a:rPr lang="en-US" sz="2200" spc="-4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ative</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ag</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eement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AID-</a:t>
            </a:r>
            <a:r>
              <a:rPr lang="en-US" sz="2200" spc="-55" dirty="0">
                <a:solidFill>
                  <a:srgbClr val="FFFFFF"/>
                </a:solidFill>
                <a:latin typeface="Futura LT Pro Book"/>
                <a:cs typeface="Futura LT Pro Book"/>
              </a:rPr>
              <a:t>O</a:t>
            </a:r>
            <a:r>
              <a:rPr lang="en-US" sz="2200" spc="-15" dirty="0">
                <a:solidFill>
                  <a:srgbClr val="FFFFFF"/>
                </a:solidFill>
                <a:latin typeface="Futura LT Pro Book"/>
                <a:cs typeface="Futura LT Pro Book"/>
              </a:rPr>
              <a:t>AA-</a:t>
            </a:r>
            <a:r>
              <a:rPr lang="en-US" sz="2200" spc="-100" dirty="0">
                <a:solidFill>
                  <a:srgbClr val="FFFFFF"/>
                </a:solidFill>
                <a:latin typeface="Futura LT Pro Book"/>
                <a:cs typeface="Futura LT Pro Book"/>
              </a:rPr>
              <a:t>L</a:t>
            </a:r>
            <a:r>
              <a:rPr lang="en-US" sz="2200" spc="-15" dirty="0">
                <a:solidFill>
                  <a:srgbClr val="FFFFFF"/>
                </a:solidFill>
                <a:latin typeface="Futura LT Pro Book"/>
                <a:cs typeface="Futura LT Pro Book"/>
              </a:rPr>
              <a:t>-14-00004</a:t>
            </a:r>
            <a:r>
              <a:rPr lang="en-US" sz="2200" spc="-5" dirty="0">
                <a:solidFill>
                  <a:srgbClr val="FFFFFF"/>
                </a:solidFill>
                <a:latin typeface="Futura LT Pro Book"/>
                <a:cs typeface="Futura LT Pro Book"/>
              </a:rPr>
              <a:t>. MEASURE Evaluation is </a:t>
            </a:r>
            <a:r>
              <a:rPr lang="en-US" sz="2200" spc="-15" dirty="0">
                <a:solidFill>
                  <a:srgbClr val="FFFFFF"/>
                </a:solidFill>
                <a:latin typeface="Futura LT Pro Book"/>
                <a:cs typeface="Futura LT Pro Book"/>
              </a:rPr>
              <a:t>implemented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by</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20" dirty="0">
                <a:solidFill>
                  <a:srgbClr val="FFFFFF"/>
                </a:solidFill>
                <a:latin typeface="Futura LT Pro Book"/>
                <a:cs typeface="Futura LT Pro Book"/>
              </a:rPr>
              <a:t>P</a:t>
            </a:r>
            <a:r>
              <a:rPr lang="en-US" sz="2200" spc="-15" dirty="0">
                <a:solidFill>
                  <a:srgbClr val="FFFFFF"/>
                </a:solidFill>
                <a:latin typeface="Futura LT Pro Book"/>
                <a:cs typeface="Futura LT Pro Book"/>
              </a:rPr>
              <a:t>opulation</a:t>
            </a:r>
            <a:r>
              <a:rPr lang="en-US" sz="2200" spc="-60" dirty="0">
                <a:solidFill>
                  <a:srgbClr val="FFFFFF"/>
                </a:solidFill>
                <a:latin typeface="Futura LT Pro Book"/>
                <a:cs typeface="Futura LT Pro Book"/>
              </a:rPr>
              <a:t> </a:t>
            </a:r>
            <a:r>
              <a:rPr lang="en-US" sz="2200" spc="-50" dirty="0">
                <a:solidFill>
                  <a:srgbClr val="FFFFFF"/>
                </a:solidFill>
                <a:latin typeface="Futura LT Pro Book"/>
                <a:cs typeface="Futura LT Pro Book"/>
              </a:rPr>
              <a:t>C</a:t>
            </a:r>
            <a:r>
              <a:rPr lang="en-US" sz="2200" spc="-15" dirty="0">
                <a:solidFill>
                  <a:srgbClr val="FFFFFF"/>
                </a:solidFill>
                <a:latin typeface="Futura LT Pro Book"/>
                <a:cs typeface="Futura LT Pro Book"/>
              </a:rPr>
              <a:t>ente</a:t>
            </a:r>
            <a:r>
              <a:rPr lang="en-US" sz="2200" spc="-250" dirty="0">
                <a:solidFill>
                  <a:srgbClr val="FFFFFF"/>
                </a:solidFill>
                <a:latin typeface="Futura LT Pro Book"/>
                <a:cs typeface="Futura LT Pro Book"/>
              </a:rPr>
              <a:t>r</a:t>
            </a:r>
            <a:r>
              <a:rPr lang="en-US" sz="2200" spc="-10" dirty="0">
                <a:solidFill>
                  <a:srgbClr val="FFFFFF"/>
                </a:solidFill>
                <a:latin typeface="Futura LT Pro Book"/>
                <a:cs typeface="Futura LT Pro Book"/>
              </a:rPr>
              <a:t>,</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 of</a:t>
            </a:r>
            <a:r>
              <a:rPr lang="en-US" sz="2200" spc="-5" dirty="0">
                <a:solidFill>
                  <a:srgbClr val="FFFFFF"/>
                </a:solidFill>
                <a:latin typeface="Futura LT Pro Book"/>
                <a:cs typeface="Futura LT Pro Book"/>
              </a:rPr>
              <a:t> </a:t>
            </a:r>
            <a:r>
              <a:rPr lang="en-US" sz="2200" spc="-20" dirty="0">
                <a:solidFill>
                  <a:srgbClr val="FFFFFF"/>
                </a:solidFill>
                <a:latin typeface="Futura LT Pro Book"/>
                <a:cs typeface="Futura LT Pro Book"/>
              </a:rPr>
              <a:t>No</a:t>
            </a:r>
            <a:r>
              <a:rPr lang="en-US" sz="2200" spc="30" dirty="0">
                <a:solidFill>
                  <a:srgbClr val="FFFFFF"/>
                </a:solidFill>
                <a:latin typeface="Futura LT Pro Book"/>
                <a:cs typeface="Futura LT Pro Book"/>
              </a:rPr>
              <a:t>r</a:t>
            </a:r>
            <a:r>
              <a:rPr lang="en-US" sz="2200" spc="-10" dirty="0">
                <a:solidFill>
                  <a:srgbClr val="FFFFFF"/>
                </a:solidFill>
                <a:latin typeface="Futura LT Pro Book"/>
                <a:cs typeface="Futura LT Pro Book"/>
              </a:rPr>
              <a:t>th</a:t>
            </a:r>
            <a:r>
              <a:rPr lang="en-US" sz="2200" spc="-60" dirty="0">
                <a:solidFill>
                  <a:srgbClr val="FFFFFF"/>
                </a:solidFill>
                <a:latin typeface="Futura LT Pro Book"/>
                <a:cs typeface="Futura LT Pro Book"/>
              </a:rPr>
              <a:t> </a:t>
            </a:r>
            <a:r>
              <a:rPr lang="en-US" sz="2200" spc="-20" dirty="0">
                <a:solidFill>
                  <a:srgbClr val="FFFFFF"/>
                </a:solidFill>
                <a:latin typeface="Futura LT Pro Book"/>
                <a:cs typeface="Futura LT Pro Book"/>
              </a:rPr>
              <a:t>Ca</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olina</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at</a:t>
            </a:r>
            <a:r>
              <a:rPr lang="en-US" sz="2200" spc="-60" dirty="0">
                <a:solidFill>
                  <a:srgbClr val="FFFFFF"/>
                </a:solidFill>
                <a:latin typeface="Futura LT Pro Book"/>
                <a:cs typeface="Futura LT Pro Book"/>
              </a:rPr>
              <a:t> </a:t>
            </a:r>
            <a:r>
              <a:rPr lang="en-US" sz="2200" spc="-15" dirty="0">
                <a:solidFill>
                  <a:srgbClr val="FFFFFF"/>
                </a:solidFill>
                <a:latin typeface="Futura LT Pro Book"/>
                <a:cs typeface="Futura LT Pro Book"/>
              </a:rPr>
              <a:t>Chapel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Hill</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a:t>
            </a:r>
            <a:r>
              <a:rPr lang="en-US" sz="2200" spc="30" dirty="0">
                <a:solidFill>
                  <a:srgbClr val="FFFFFF"/>
                </a:solidFill>
                <a:latin typeface="Futura LT Pro Book"/>
                <a:cs typeface="Futura LT Pro Book"/>
              </a:rPr>
              <a:t>r</a:t>
            </a:r>
            <a:r>
              <a:rPr lang="en-US" sz="2200" spc="-15" dirty="0">
                <a:solidFill>
                  <a:srgbClr val="FFFFFF"/>
                </a:solidFill>
                <a:latin typeface="Futura LT Pro Book"/>
                <a:cs typeface="Futura LT Pro Book"/>
              </a:rPr>
              <a:t>tnership</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with</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ICF</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Inte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national,</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John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Sno</a:t>
            </a:r>
            <a:r>
              <a:rPr lang="en-US" sz="2200" spc="-165" dirty="0">
                <a:solidFill>
                  <a:srgbClr val="FFFFFF"/>
                </a:solidFill>
                <a:latin typeface="Futura LT Pro Book"/>
                <a:cs typeface="Futura LT Pro Book"/>
              </a:rPr>
              <a:t>w</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Inc.,</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Management Scien</a:t>
            </a:r>
            <a:r>
              <a:rPr lang="en-US" sz="2200" spc="-45" dirty="0">
                <a:solidFill>
                  <a:srgbClr val="FFFFFF"/>
                </a:solidFill>
                <a:latin typeface="Futura LT Pro Book"/>
                <a:cs typeface="Futura LT Pro Book"/>
              </a:rPr>
              <a:t>c</a:t>
            </a:r>
            <a:r>
              <a:rPr lang="en-US" sz="2200" spc="-15" dirty="0">
                <a:solidFill>
                  <a:srgbClr val="FFFFFF"/>
                </a:solidFill>
                <a:latin typeface="Futura LT Pro Book"/>
                <a:cs typeface="Futura LT Pro Book"/>
              </a:rPr>
              <a:t>es</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for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Health,</a:t>
            </a:r>
            <a:r>
              <a:rPr lang="en-US" sz="2200" spc="-5" dirty="0">
                <a:solidFill>
                  <a:srgbClr val="FFFFFF"/>
                </a:solidFill>
                <a:latin typeface="Futura LT Pro Book"/>
                <a:cs typeface="Futura LT Pro Book"/>
              </a:rPr>
              <a:t> </a:t>
            </a:r>
            <a:r>
              <a:rPr lang="en-US" sz="2200" spc="-105" dirty="0">
                <a:solidFill>
                  <a:srgbClr val="FFFFFF"/>
                </a:solidFill>
                <a:latin typeface="Futura LT Pro Book"/>
                <a:cs typeface="Futura LT Pro Book"/>
              </a:rPr>
              <a:t>Palladium</a:t>
            </a:r>
            <a:r>
              <a:rPr lang="en-US" sz="2200" spc="-10" dirty="0">
                <a:solidFill>
                  <a:srgbClr val="FFFFFF"/>
                </a:solidFill>
                <a:latin typeface="Futura LT Pro Book"/>
                <a:cs typeface="Futura LT Pro Book"/>
              </a:rPr>
              <a: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and</a:t>
            </a:r>
            <a:r>
              <a:rPr lang="en-US" sz="2200" spc="-75" dirty="0">
                <a:solidFill>
                  <a:srgbClr val="FFFFFF"/>
                </a:solidFill>
                <a:latin typeface="Futura LT Pro Book"/>
                <a:cs typeface="Futura LT Pro Book"/>
              </a:rPr>
              <a:t> </a:t>
            </a:r>
            <a:r>
              <a:rPr lang="en-US" sz="2200" spc="-254" dirty="0">
                <a:solidFill>
                  <a:srgbClr val="FFFFFF"/>
                </a:solidFill>
                <a:latin typeface="Futura LT Pro Book"/>
                <a:cs typeface="Futura LT Pro Book"/>
              </a:rPr>
              <a:t>T</a:t>
            </a:r>
            <a:r>
              <a:rPr lang="en-US" sz="2200" spc="-15" dirty="0">
                <a:solidFill>
                  <a:srgbClr val="FFFFFF"/>
                </a:solidFill>
                <a:latin typeface="Futura LT Pro Book"/>
                <a:cs typeface="Futura LT Pro Book"/>
              </a:rPr>
              <a:t>ulane</a:t>
            </a:r>
            <a:r>
              <a:rPr lang="en-US" sz="2200" spc="-30" dirty="0">
                <a:solidFill>
                  <a:srgbClr val="FFFFFF"/>
                </a:solidFill>
                <a:latin typeface="Futura LT Pro Book"/>
                <a:cs typeface="Futura LT Pro Book"/>
              </a:rPr>
              <a:t> </a:t>
            </a:r>
            <a:r>
              <a:rPr lang="en-US" sz="2200" spc="-10" dirty="0">
                <a:solidFill>
                  <a:srgbClr val="FFFFFF"/>
                </a:solidFill>
                <a:latin typeface="Futura LT Pro Book"/>
                <a:cs typeface="Futura LT Pro Book"/>
              </a:rPr>
              <a:t>University.</a:t>
            </a:r>
            <a:r>
              <a:rPr lang="en-US" sz="2200" spc="-75" dirty="0">
                <a:solidFill>
                  <a:srgbClr val="FFFFFF"/>
                </a:solidFill>
                <a:latin typeface="Futura LT Pro Book"/>
                <a:cs typeface="Futura LT Pro Book"/>
              </a:rPr>
              <a:t> </a:t>
            </a:r>
            <a:r>
              <a:rPr lang="en-US" sz="2200" spc="-60" dirty="0">
                <a:solidFill>
                  <a:srgbClr val="FFFFFF"/>
                </a:solidFill>
                <a:latin typeface="Futura LT Pro Book"/>
                <a:cs typeface="Futura LT Pro Book"/>
              </a:rPr>
              <a:t>T</a:t>
            </a:r>
            <a:r>
              <a:rPr lang="en-US" sz="2200" spc="-15" dirty="0">
                <a:solidFill>
                  <a:srgbClr val="FFFFFF"/>
                </a:solidFill>
                <a:latin typeface="Futura LT Pro Book"/>
                <a:cs typeface="Futura LT Pro Book"/>
              </a:rPr>
              <a:t>he</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views</a:t>
            </a:r>
            <a:r>
              <a:rPr lang="en-US" sz="2200" spc="-10" dirty="0">
                <a:solidFill>
                  <a:srgbClr val="FFFFFF"/>
                </a:solidFill>
                <a:latin typeface="Futura LT Pro Book"/>
                <a:cs typeface="Futura LT Pro Book"/>
              </a:rPr>
              <a:t> </a:t>
            </a:r>
            <a:r>
              <a:rPr lang="en-US" sz="2200" spc="-30" dirty="0">
                <a:solidFill>
                  <a:srgbClr val="FFFFFF"/>
                </a:solidFill>
                <a:latin typeface="Futura LT Pro Book"/>
                <a:cs typeface="Futura LT Pro Book"/>
              </a:rPr>
              <a:t>e</a:t>
            </a:r>
            <a:r>
              <a:rPr lang="en-US" sz="2200" spc="-15" dirty="0">
                <a:solidFill>
                  <a:srgbClr val="FFFFFF"/>
                </a:solidFill>
                <a:latin typeface="Futura LT Pro Book"/>
                <a:cs typeface="Futura LT Pro Book"/>
              </a:rPr>
              <a:t>xp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essed</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in</a:t>
            </a:r>
            <a:r>
              <a:rPr lang="en-US" sz="2200" spc="-5" dirty="0">
                <a:solidFill>
                  <a:srgbClr val="FFFFFF"/>
                </a:solidFill>
                <a:latin typeface="Futura LT Pro Book"/>
                <a:cs typeface="Futura LT Pro Book"/>
              </a:rPr>
              <a:t> </a:t>
            </a:r>
            <a:r>
              <a:rPr lang="en-US" sz="2200" spc="-10" dirty="0">
                <a:solidFill>
                  <a:srgbClr val="FFFFFF"/>
                </a:solidFill>
                <a:latin typeface="Futura LT Pro Book"/>
                <a:cs typeface="Futura LT Pro Book"/>
              </a:rPr>
              <a:t>this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p</a:t>
            </a:r>
            <a:r>
              <a:rPr lang="en-US" sz="2200" spc="-55" dirty="0">
                <a:solidFill>
                  <a:srgbClr val="FFFFFF"/>
                </a:solidFill>
                <a:latin typeface="Futura LT Pro Book"/>
                <a:cs typeface="Futura LT Pro Book"/>
              </a:rPr>
              <a:t>r</a:t>
            </a:r>
            <a:r>
              <a:rPr lang="en-US" sz="2200" spc="-15" dirty="0">
                <a:solidFill>
                  <a:srgbClr val="FFFFFF"/>
                </a:solidFill>
                <a:latin typeface="Futura LT Pro Book"/>
                <a:cs typeface="Futura LT Pro Book"/>
              </a:rPr>
              <a:t>esentation</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do</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not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ne</a:t>
            </a:r>
            <a:r>
              <a:rPr lang="en-US" sz="2200" spc="-45" dirty="0">
                <a:solidFill>
                  <a:srgbClr val="FFFFFF"/>
                </a:solidFill>
                <a:latin typeface="Futura LT Pro Book"/>
                <a:cs typeface="Futura LT Pro Book"/>
              </a:rPr>
              <a:t>c</a:t>
            </a:r>
            <a:r>
              <a:rPr lang="en-US" sz="2200" spc="-10" dirty="0">
                <a:solidFill>
                  <a:srgbClr val="FFFFFF"/>
                </a:solidFill>
                <a:latin typeface="Futura LT Pro Book"/>
                <a:cs typeface="Futura LT Pro Book"/>
              </a:rPr>
              <a:t>essarily</a:t>
            </a:r>
            <a:r>
              <a:rPr lang="en-US" sz="2200" spc="-5" dirty="0">
                <a:solidFill>
                  <a:srgbClr val="FFFFFF"/>
                </a:solidFill>
                <a:latin typeface="Futura LT Pro Book"/>
                <a:cs typeface="Futura LT Pro Book"/>
              </a:rPr>
              <a:t> </a:t>
            </a:r>
            <a:r>
              <a:rPr lang="en-US" sz="2200" spc="-55" dirty="0">
                <a:solidFill>
                  <a:srgbClr val="FFFFFF"/>
                </a:solidFill>
                <a:latin typeface="Futura LT Pro Book"/>
                <a:cs typeface="Futura LT Pro Book"/>
              </a:rPr>
              <a:t>r</a:t>
            </a:r>
            <a:r>
              <a:rPr lang="en-US" sz="2200" spc="-10" dirty="0">
                <a:solidFill>
                  <a:srgbClr val="FFFFFF"/>
                </a:solidFill>
                <a:latin typeface="Futura LT Pro Book"/>
                <a:cs typeface="Futura LT Pro Book"/>
              </a:rPr>
              <a:t>eflect</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 views </a:t>
            </a:r>
            <a:r>
              <a:rPr lang="en-US" sz="2200" spc="-10" dirty="0">
                <a:solidFill>
                  <a:srgbClr val="FFFFFF"/>
                </a:solidFill>
                <a:latin typeface="Futura LT Pro Book"/>
                <a:cs typeface="Futura LT Pro Book"/>
              </a:rPr>
              <a:t>of</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USAID or</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the</a:t>
            </a:r>
            <a:r>
              <a:rPr lang="en-US" sz="2200" spc="-30" dirty="0">
                <a:solidFill>
                  <a:srgbClr val="FFFFFF"/>
                </a:solidFill>
                <a:latin typeface="Futura LT Pro Book"/>
                <a:cs typeface="Futura LT Pro Book"/>
              </a:rPr>
              <a:t> </a:t>
            </a:r>
            <a:r>
              <a:rPr lang="en-US" sz="2200" spc="-15" dirty="0">
                <a:solidFill>
                  <a:srgbClr val="FFFFFF"/>
                </a:solidFill>
                <a:latin typeface="Futura LT Pro Book"/>
                <a:cs typeface="Futura LT Pro Book"/>
              </a:rPr>
              <a:t>United</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States</a:t>
            </a:r>
            <a:r>
              <a:rPr lang="en-US" sz="2200" spc="-5" dirty="0">
                <a:solidFill>
                  <a:srgbClr val="FFFFFF"/>
                </a:solidFill>
                <a:latin typeface="Futura LT Pro Book"/>
                <a:cs typeface="Futura LT Pro Book"/>
              </a:rPr>
              <a:t> </a:t>
            </a:r>
            <a:r>
              <a:rPr lang="en-US" sz="2200" spc="-15" dirty="0">
                <a:solidFill>
                  <a:srgbClr val="FFFFFF"/>
                </a:solidFill>
                <a:latin typeface="Futura LT Pro Book"/>
                <a:cs typeface="Futura LT Pro Book"/>
              </a:rPr>
              <a:t>gove</a:t>
            </a:r>
            <a:r>
              <a:rPr lang="en-US" sz="2200" dirty="0">
                <a:solidFill>
                  <a:srgbClr val="FFFFFF"/>
                </a:solidFill>
                <a:latin typeface="Futura LT Pro Book"/>
                <a:cs typeface="Futura LT Pro Book"/>
              </a:rPr>
              <a:t>r</a:t>
            </a:r>
            <a:r>
              <a:rPr lang="en-US" sz="2200" spc="-15" dirty="0">
                <a:solidFill>
                  <a:srgbClr val="FFFFFF"/>
                </a:solidFill>
                <a:latin typeface="Futura LT Pro Book"/>
                <a:cs typeface="Futura LT Pro Book"/>
              </a:rPr>
              <a:t>nment.</a:t>
            </a:r>
            <a:endParaRPr lang="en-US" sz="2200" dirty="0">
              <a:latin typeface="Futura LT Pro Book"/>
              <a:cs typeface="Futura LT Pro Book"/>
            </a:endParaRPr>
          </a:p>
          <a:p>
            <a:endParaRPr lang="en-US" dirty="0" smtClean="0"/>
          </a:p>
          <a:p>
            <a:r>
              <a:rPr lang="en-US" sz="2000" b="1" dirty="0" smtClean="0">
                <a:solidFill>
                  <a:schemeClr val="bg1"/>
                </a:solidFill>
                <a:latin typeface="Futura LT Pro Book" panose="020B0502020204020303" pitchFamily="34" charset="0"/>
              </a:rPr>
              <a:t>www.measureevaluation.org</a:t>
            </a:r>
            <a:endParaRPr lang="en-US" sz="2000" b="1" dirty="0">
              <a:solidFill>
                <a:schemeClr val="bg1"/>
              </a:solidFill>
              <a:latin typeface="Futura LT Pro Book" panose="020B0502020204020303" pitchFamily="34" charset="0"/>
            </a:endParaRPr>
          </a:p>
        </p:txBody>
      </p:sp>
    </p:spTree>
    <p:extLst>
      <p:ext uri="{BB962C8B-B14F-4D97-AF65-F5344CB8AC3E}">
        <p14:creationId xmlns:p14="http://schemas.microsoft.com/office/powerpoint/2010/main" val="1759358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058400" cy="1312545"/>
          </a:xfrm>
          <a:custGeom>
            <a:avLst/>
            <a:gdLst/>
            <a:ahLst/>
            <a:cxnLst/>
            <a:rect l="l" t="t" r="r" b="b"/>
            <a:pathLst>
              <a:path w="10058400" h="1312545">
                <a:moveTo>
                  <a:pt x="0" y="1312405"/>
                </a:moveTo>
                <a:lnTo>
                  <a:pt x="10058400" y="1312405"/>
                </a:lnTo>
                <a:lnTo>
                  <a:pt x="10058400" y="0"/>
                </a:lnTo>
                <a:lnTo>
                  <a:pt x="0" y="0"/>
                </a:lnTo>
                <a:lnTo>
                  <a:pt x="0" y="1312405"/>
                </a:lnTo>
                <a:close/>
              </a:path>
            </a:pathLst>
          </a:custGeom>
          <a:solidFill>
            <a:srgbClr val="D8A31F"/>
          </a:solidFill>
        </p:spPr>
        <p:txBody>
          <a:bodyPr wrap="square" lIns="0" tIns="0" rIns="0" bIns="0" rtlCol="0"/>
          <a:lstStyle/>
          <a:p>
            <a:endParaRPr>
              <a:solidFill>
                <a:prstClr val="black"/>
              </a:solidFill>
            </a:endParaRPr>
          </a:p>
        </p:txBody>
      </p:sp>
      <p:sp>
        <p:nvSpPr>
          <p:cNvPr id="6" name="object 6"/>
          <p:cNvSpPr txBox="1"/>
          <p:nvPr/>
        </p:nvSpPr>
        <p:spPr>
          <a:xfrm>
            <a:off x="838200" y="317718"/>
            <a:ext cx="6943090" cy="677108"/>
          </a:xfrm>
          <a:prstGeom prst="rect">
            <a:avLst/>
          </a:prstGeom>
        </p:spPr>
        <p:txBody>
          <a:bodyPr vert="horz" wrap="square" lIns="0" tIns="0" rIns="0" bIns="0" rtlCol="0">
            <a:spAutoFit/>
          </a:bodyPr>
          <a:lstStyle/>
          <a:p>
            <a:pPr marL="12700"/>
            <a:r>
              <a:rPr lang="en-US" sz="4400" b="1" spc="-240" dirty="0" smtClean="0">
                <a:solidFill>
                  <a:srgbClr val="0E256A"/>
                </a:solidFill>
                <a:latin typeface="Futura LT Pro Book"/>
                <a:cs typeface="Futura LT Pro Book"/>
              </a:rPr>
              <a:t>Training agenda</a:t>
            </a:r>
            <a:endParaRPr sz="4400" b="1" dirty="0">
              <a:solidFill>
                <a:srgbClr val="0E256A"/>
              </a:solidFill>
              <a:latin typeface="Futura LT Pro Book"/>
              <a:cs typeface="Futura LT Pro Book"/>
            </a:endParaRPr>
          </a:p>
        </p:txBody>
      </p:sp>
    </p:spTree>
    <p:extLst>
      <p:ext uri="{BB962C8B-B14F-4D97-AF65-F5344CB8AC3E}">
        <p14:creationId xmlns:p14="http://schemas.microsoft.com/office/powerpoint/2010/main" val="111543082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532</TotalTime>
  <Words>9618</Words>
  <Application>Microsoft Office PowerPoint</Application>
  <PresentationFormat>Custom</PresentationFormat>
  <Paragraphs>745</Paragraphs>
  <Slides>86</Slides>
  <Notes>86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86</vt:i4>
      </vt:variant>
    </vt:vector>
  </HeadingPairs>
  <TitlesOfParts>
    <vt:vector size="96" baseType="lpstr">
      <vt:lpstr>ＭＳ Ｐゴシック</vt:lpstr>
      <vt:lpstr>ＭＳ Ｐゴシック</vt:lpstr>
      <vt:lpstr>Arial</vt:lpstr>
      <vt:lpstr>Calibri</vt:lpstr>
      <vt:lpstr>Courier New</vt:lpstr>
      <vt:lpstr>Futura LT Pro Book</vt:lpstr>
      <vt:lpstr>Gill Sans MT</vt:lpstr>
      <vt:lpstr>Times New Roman</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Parnell, Victoria Faith</dc:creator>
  <cp:lastModifiedBy>McGill, Deborah Lynne</cp:lastModifiedBy>
  <cp:revision>103</cp:revision>
  <dcterms:created xsi:type="dcterms:W3CDTF">2015-03-04T15:59:39Z</dcterms:created>
  <dcterms:modified xsi:type="dcterms:W3CDTF">2016-06-15T14:10:14Z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2015-03-04T00:00:00Z</vt:filetime>
  </property>
  <property fmtid="{D5CDD505-2E9C-101B-9397-08002B2CF9AE}" pid="3" name="LastSaved">
    <vt:filetime>2015-03-04T00:00:00Z</vt:filetime>
  </property>
</Properties>
</file>